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notesMasterIdLst>
    <p:notesMasterId r:id="rId27"/>
  </p:notesMasterIdLst>
  <p:sldIdLst>
    <p:sldId id="294" r:id="rId3"/>
    <p:sldId id="358" r:id="rId4"/>
    <p:sldId id="350" r:id="rId5"/>
    <p:sldId id="351" r:id="rId6"/>
    <p:sldId id="348" r:id="rId7"/>
    <p:sldId id="352" r:id="rId8"/>
    <p:sldId id="353" r:id="rId9"/>
    <p:sldId id="354" r:id="rId10"/>
    <p:sldId id="355" r:id="rId11"/>
    <p:sldId id="365" r:id="rId12"/>
    <p:sldId id="366" r:id="rId13"/>
    <p:sldId id="367" r:id="rId14"/>
    <p:sldId id="368" r:id="rId15"/>
    <p:sldId id="369" r:id="rId16"/>
    <p:sldId id="370" r:id="rId17"/>
    <p:sldId id="371" r:id="rId18"/>
    <p:sldId id="372" r:id="rId19"/>
    <p:sldId id="373" r:id="rId20"/>
    <p:sldId id="374" r:id="rId21"/>
    <p:sldId id="375" r:id="rId22"/>
    <p:sldId id="376" r:id="rId23"/>
    <p:sldId id="377" r:id="rId24"/>
    <p:sldId id="378" r:id="rId25"/>
    <p:sldId id="259" r:id="rId2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AF34900-95CE-4B97-AB87-C2625B935FEA}" type="datetimeFigureOut">
              <a:rPr lang="zh-CN" altLang="en-US"/>
              <a:pPr>
                <a:defRPr/>
              </a:pPr>
              <a:t>2015/8/12 Wednesday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E21C297-8D7D-41DF-91D8-3FA695D34F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31899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C4AECE-0ECD-49B6-9D51-A03BF4D1EA7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38110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46C872-70F7-4477-A8BA-95CE465AA3D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61291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90EE1-F909-48ED-B52B-12BEE480634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707372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684213" y="511175"/>
            <a:ext cx="1079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000" b="1" smtClean="0">
                <a:solidFill>
                  <a:schemeClr val="bg1"/>
                </a:solidFill>
                <a:latin typeface="Verdana" pitchFamily="34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041113570"/>
      </p:ext>
    </p:extLst>
  </p:cSld>
  <p:clrMapOvr>
    <a:masterClrMapping/>
  </p:clrMapOvr>
  <p:transition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3372726"/>
      </p:ext>
    </p:extLst>
  </p:cSld>
  <p:clrMapOvr>
    <a:masterClrMapping/>
  </p:clrMapOvr>
  <p:transition>
    <p:split orient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294294250"/>
      </p:ext>
    </p:extLst>
  </p:cSld>
  <p:clrMapOvr>
    <a:masterClrMapping/>
  </p:clrMapOvr>
  <p:transition>
    <p:split orient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439270"/>
      </p:ext>
    </p:extLst>
  </p:cSld>
  <p:clrMapOvr>
    <a:masterClrMapping/>
  </p:clrMapOvr>
  <p:transition>
    <p:split orient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5626690"/>
      </p:ext>
    </p:extLst>
  </p:cSld>
  <p:clrMapOvr>
    <a:masterClrMapping/>
  </p:clrMapOvr>
  <p:transition>
    <p:split orient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0988560"/>
      </p:ext>
    </p:extLst>
  </p:cSld>
  <p:clrMapOvr>
    <a:masterClrMapping/>
  </p:clrMapOvr>
  <p:transition>
    <p:split orient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0515465"/>
      </p:ext>
    </p:extLst>
  </p:cSld>
  <p:clrMapOvr>
    <a:masterClrMapping/>
  </p:clrMapOvr>
  <p:transition>
    <p:split orient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116906739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7BD5D-7E1F-4584-9A86-5DA7721B7EB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184345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715774173"/>
      </p:ext>
    </p:extLst>
  </p:cSld>
  <p:clrMapOvr>
    <a:masterClrMapping/>
  </p:clrMapOvr>
  <p:transition>
    <p:split orient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2508626"/>
      </p:ext>
    </p:extLst>
  </p:cSld>
  <p:clrMapOvr>
    <a:masterClrMapping/>
  </p:clrMapOvr>
  <p:transition>
    <p:split orient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9766888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D4C4F2-8BCB-4671-9F56-2B7D3E7FE82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79543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AB2AA0-8957-4728-B025-B9854F3A203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4975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1B8167-6675-40F7-AE11-B5D81B0C9F2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77275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32EA2-EE2D-474A-AF44-DA336B0C92C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56532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2FBFE-79B8-444C-B53A-8A877E8A886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2367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32F2E-637E-4FA1-8308-B8AC228C610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60145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CCC54-6B2F-48EA-9C31-EDDA82397BB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98524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C896E210-ED86-4F12-ABF6-E70670A8C3F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2" r:id="rId1"/>
    <p:sldLayoutId id="2147484043" r:id="rId2"/>
    <p:sldLayoutId id="2147484044" r:id="rId3"/>
    <p:sldLayoutId id="2147484045" r:id="rId4"/>
    <p:sldLayoutId id="2147484046" r:id="rId5"/>
    <p:sldLayoutId id="2147484047" r:id="rId6"/>
    <p:sldLayoutId id="2147484048" r:id="rId7"/>
    <p:sldLayoutId id="2147484049" r:id="rId8"/>
    <p:sldLayoutId id="2147484050" r:id="rId9"/>
    <p:sldLayoutId id="2147484051" r:id="rId10"/>
    <p:sldLayoutId id="214748405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063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  <p:sldLayoutId id="2147484062" r:id="rId11"/>
  </p:sldLayoutIdLst>
  <p:transition>
    <p:split orient="vert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609600" y="1143000"/>
            <a:ext cx="8229600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4400" b="1">
                <a:solidFill>
                  <a:srgbClr val="0000CC"/>
                </a:solidFill>
              </a:rPr>
              <a:t>Unit 6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zh-CN" sz="4400" b="1">
                <a:solidFill>
                  <a:srgbClr val="0000CC"/>
                </a:solidFill>
              </a:rPr>
              <a:t>I’m going to study computer science</a:t>
            </a:r>
          </a:p>
        </p:txBody>
      </p:sp>
      <p:sp>
        <p:nvSpPr>
          <p:cNvPr id="10243" name="WordArt 6"/>
          <p:cNvSpPr>
            <a:spLocks noChangeArrowheads="1" noChangeShapeType="1" noTextEdit="1"/>
          </p:cNvSpPr>
          <p:nvPr/>
        </p:nvSpPr>
        <p:spPr bwMode="auto">
          <a:xfrm>
            <a:off x="3276600" y="4267200"/>
            <a:ext cx="3124200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Section B 2a--2e</a:t>
            </a:r>
            <a:endParaRPr lang="zh-CN" altLang="en-US" sz="40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3"/>
          <p:cNvSpPr txBox="1">
            <a:spLocks noChangeArrowheads="1"/>
          </p:cNvSpPr>
          <p:nvPr/>
        </p:nvSpPr>
        <p:spPr bwMode="auto">
          <a:xfrm>
            <a:off x="685800" y="2708275"/>
            <a:ext cx="853440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1.What is a resolution?</a:t>
            </a:r>
          </a:p>
          <a:p>
            <a:pPr eaLnBrk="1" hangingPunct="1"/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2. When do people usually make resolutions?</a:t>
            </a:r>
          </a:p>
          <a:p>
            <a:pPr eaLnBrk="1" hangingPunct="1"/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3.Why do people usually make resolutions?</a:t>
            </a:r>
          </a:p>
          <a:p>
            <a:pPr eaLnBrk="1" hangingPunct="1"/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838200"/>
            <a:ext cx="87630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latin typeface="+mj-lt"/>
                <a:ea typeface="+mj-ea"/>
              </a:rPr>
              <a:t>2d </a:t>
            </a:r>
            <a:r>
              <a:rPr lang="en-US" altLang="zh-CN" sz="3200" b="1" dirty="0">
                <a:solidFill>
                  <a:srgbClr val="003399"/>
                </a:solidFill>
                <a:latin typeface="+mj-lt"/>
                <a:ea typeface="+mj-ea"/>
              </a:rPr>
              <a:t>Answer the questions with short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rgbClr val="003399"/>
                </a:solidFill>
                <a:latin typeface="+mj-lt"/>
                <a:ea typeface="+mj-ea"/>
              </a:rPr>
              <a:t>     sentences.</a:t>
            </a:r>
            <a:endParaRPr lang="zh-CN" altLang="en-US" sz="3200" b="1" dirty="0">
              <a:solidFill>
                <a:srgbClr val="003399"/>
              </a:solidFill>
              <a:latin typeface="+mj-lt"/>
              <a:ea typeface="+mj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dirty="0">
              <a:latin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028700" y="3241675"/>
            <a:ext cx="8858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It is a kind of promise.</a:t>
            </a:r>
            <a:endParaRPr lang="en-US" altLang="zh-CN" sz="2800"/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047750" y="4505325"/>
            <a:ext cx="8858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The start of the year.</a:t>
            </a:r>
            <a:endParaRPr lang="en-US" altLang="zh-CN" sz="2800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028700" y="5800725"/>
            <a:ext cx="8858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They want to improve their lives.</a:t>
            </a:r>
            <a:endParaRPr lang="en-US" altLang="zh-CN" sz="2800"/>
          </a:p>
        </p:txBody>
      </p:sp>
      <p:pic>
        <p:nvPicPr>
          <p:cNvPr id="12295" name="图片 8" descr="QQ截图2013080715150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600200"/>
            <a:ext cx="20574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3"/>
          <p:cNvSpPr>
            <a:spLocks noChangeArrowheads="1"/>
          </p:cNvSpPr>
          <p:nvPr/>
        </p:nvSpPr>
        <p:spPr bwMode="auto">
          <a:xfrm>
            <a:off x="609600" y="533400"/>
            <a:ext cx="7239000" cy="612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4. How do people remember their resolutions?</a:t>
            </a:r>
          </a:p>
          <a:p>
            <a:endParaRPr lang="en-US" altLang="zh-CN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zh-CN" altLang="en-US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5.How many kinds of resolutions does the writer talk about?</a:t>
            </a:r>
          </a:p>
          <a:p>
            <a:endParaRPr lang="en-US" altLang="zh-CN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zh-CN" altLang="en-US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6.Why do you think resolutions may be difficult to keep?</a:t>
            </a:r>
          </a:p>
          <a:p>
            <a:endParaRPr lang="en-US" altLang="zh-CN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zh-CN" altLang="en-US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7.Do you agree with the writer? Why or why not?</a:t>
            </a:r>
            <a:endParaRPr lang="zh-CN" altLang="en-US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zh-CN" altLang="en-US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85800" y="1066800"/>
            <a:ext cx="8858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They write down them or tell their family and friends.</a:t>
            </a:r>
            <a:endParaRPr lang="en-US" altLang="zh-CN" sz="2800"/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685800" y="2695575"/>
            <a:ext cx="8858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Three .</a:t>
            </a:r>
            <a:endParaRPr lang="en-US" altLang="zh-CN" sz="2800"/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85800" y="4448175"/>
            <a:ext cx="8858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Because people just forget about them.</a:t>
            </a:r>
            <a:endParaRPr lang="en-US" altLang="zh-CN" sz="2800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33400" y="6135688"/>
            <a:ext cx="88582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Yes , I think so. Because doing is better than saying.</a:t>
            </a:r>
            <a:endParaRPr lang="en-US" altLang="zh-CN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708025" y="333375"/>
            <a:ext cx="84359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/>
              <a:t>2e Write your down sentences with the following phrases.</a:t>
            </a:r>
            <a:endParaRPr lang="zh-CN" altLang="en-US" sz="2400"/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590550" y="908050"/>
            <a:ext cx="8305800" cy="526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0070C0"/>
                </a:solidFill>
              </a:rPr>
              <a:t>have to do with </a:t>
            </a:r>
            <a:r>
              <a:rPr lang="zh-CN" altLang="en-US" sz="2800" b="1"/>
              <a:t>（与</a:t>
            </a:r>
            <a:r>
              <a:rPr lang="en-US" altLang="zh-CN" sz="2800" b="1"/>
              <a:t>…</a:t>
            </a:r>
            <a:r>
              <a:rPr lang="zh-CN" altLang="en-US" sz="2800" b="1"/>
              <a:t>有关）</a:t>
            </a:r>
            <a:r>
              <a:rPr lang="en-US" sz="2800">
                <a:solidFill>
                  <a:srgbClr val="0070C0"/>
                </a:solidFill>
              </a:rPr>
              <a:t>  </a:t>
            </a:r>
          </a:p>
          <a:p>
            <a:pPr eaLnBrk="1" hangingPunct="1"/>
            <a:r>
              <a:rPr lang="en-US" altLang="zh-CN" sz="2800"/>
              <a:t>This fire has something to do with the cigar.</a:t>
            </a:r>
            <a:endParaRPr lang="zh-CN" altLang="en-US" sz="2800"/>
          </a:p>
          <a:p>
            <a:pPr eaLnBrk="1" hangingPunct="1"/>
            <a:r>
              <a:rPr lang="en-US" altLang="zh-CN" sz="2800">
                <a:solidFill>
                  <a:srgbClr val="0070C0"/>
                </a:solidFill>
              </a:rPr>
              <a:t>make promises</a:t>
            </a:r>
            <a:r>
              <a:rPr lang="zh-CN" altLang="en-US" sz="2800" b="1"/>
              <a:t>（做出承诺）</a:t>
            </a:r>
            <a:r>
              <a:rPr lang="en-US" sz="2800" u="sng">
                <a:solidFill>
                  <a:srgbClr val="0070C0"/>
                </a:solidFill>
              </a:rPr>
              <a:t>  </a:t>
            </a:r>
          </a:p>
          <a:p>
            <a:pPr eaLnBrk="1" hangingPunct="1"/>
            <a:r>
              <a:rPr lang="en-US" altLang="zh-CN" sz="2800" u="sng"/>
              <a:t>Don’t make promise that you can’t keep.                                       </a:t>
            </a:r>
            <a:endParaRPr lang="zh-CN" altLang="en-US" sz="2800"/>
          </a:p>
          <a:p>
            <a:pPr eaLnBrk="1" hangingPunct="1"/>
            <a:r>
              <a:rPr lang="en-US" altLang="zh-CN" sz="2800">
                <a:solidFill>
                  <a:srgbClr val="0070C0"/>
                </a:solidFill>
              </a:rPr>
              <a:t>have something in common</a:t>
            </a:r>
            <a:r>
              <a:rPr lang="zh-CN" altLang="en-US" sz="2800" b="1"/>
              <a:t> （有共同之处）</a:t>
            </a:r>
            <a:endParaRPr lang="en-US" altLang="zh-CN" sz="2800" b="1"/>
          </a:p>
          <a:p>
            <a:pPr eaLnBrk="1" hangingPunct="1"/>
            <a:r>
              <a:rPr lang="en-US" altLang="zh-CN" sz="2800" u="sng"/>
              <a:t>My friend Jenny and I have a lot in common.             </a:t>
            </a:r>
            <a:endParaRPr lang="zh-CN" altLang="en-US" sz="2800"/>
          </a:p>
          <a:p>
            <a:pPr eaLnBrk="1" hangingPunct="1"/>
            <a:r>
              <a:rPr lang="en-US" altLang="zh-CN" sz="2800">
                <a:solidFill>
                  <a:srgbClr val="0070C0"/>
                </a:solidFill>
              </a:rPr>
              <a:t>write down</a:t>
            </a:r>
            <a:r>
              <a:rPr lang="zh-CN" altLang="en-US" sz="2800" b="1"/>
              <a:t> （写下；记下）</a:t>
            </a:r>
            <a:endParaRPr lang="en-US" altLang="zh-CN" sz="2800" b="1"/>
          </a:p>
          <a:p>
            <a:pPr eaLnBrk="1" hangingPunct="1"/>
            <a:r>
              <a:rPr lang="en-US" altLang="zh-CN" sz="2800" u="sng"/>
              <a:t>Write down what you want to buy on the notebook. </a:t>
            </a:r>
            <a:endParaRPr lang="zh-CN" altLang="en-US" sz="2800"/>
          </a:p>
          <a:p>
            <a:pPr eaLnBrk="1" hangingPunct="1"/>
            <a:r>
              <a:rPr lang="en-US" altLang="zh-CN" sz="2800">
                <a:solidFill>
                  <a:srgbClr val="0070C0"/>
                </a:solidFill>
              </a:rPr>
              <a:t>for this reason</a:t>
            </a:r>
            <a:r>
              <a:rPr lang="zh-CN" altLang="en-US" sz="2800" b="1"/>
              <a:t>（为此；由于这个原因）</a:t>
            </a:r>
            <a:endParaRPr lang="en-US" altLang="zh-CN" sz="2800" b="1"/>
          </a:p>
          <a:p>
            <a:pPr eaLnBrk="1" hangingPunct="1"/>
            <a:r>
              <a:rPr lang="en-US" altLang="zh-CN" sz="2800" u="sng"/>
              <a:t>For this reason, we should be careful.                                                 </a:t>
            </a:r>
            <a:endParaRPr lang="zh-CN" altLang="en-US" sz="2800"/>
          </a:p>
          <a:p>
            <a:pPr eaLnBrk="1" hangingPunct="1"/>
            <a:r>
              <a:rPr lang="en-US" altLang="zh-CN" sz="2800">
                <a:solidFill>
                  <a:srgbClr val="0070C0"/>
                </a:solidFill>
              </a:rPr>
              <a:t>take up</a:t>
            </a:r>
            <a:r>
              <a:rPr lang="zh-CN" altLang="en-US" sz="2800" b="1"/>
              <a:t>（开始从事）</a:t>
            </a:r>
            <a:r>
              <a:rPr lang="en-US" sz="2800" b="1" u="sng">
                <a:solidFill>
                  <a:srgbClr val="0070C0"/>
                </a:solidFill>
              </a:rPr>
              <a:t> </a:t>
            </a:r>
          </a:p>
          <a:p>
            <a:pPr eaLnBrk="1" hangingPunct="1"/>
            <a:r>
              <a:rPr lang="en-US" altLang="zh-CN" sz="2800" u="sng"/>
              <a:t>The old man took up writing in his eighties.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en-US" altLang="zh-CN" smtClean="0"/>
              <a:t>Language Points</a:t>
            </a:r>
            <a:endParaRPr lang="zh-CN" altLang="en-US" smtClean="0"/>
          </a:p>
        </p:txBody>
      </p:sp>
      <p:sp>
        <p:nvSpPr>
          <p:cNvPr id="15363" name="内容占位符 2"/>
          <p:cNvSpPr>
            <a:spLocks noGrp="1"/>
          </p:cNvSpPr>
          <p:nvPr>
            <p:ph idx="1"/>
          </p:nvPr>
        </p:nvSpPr>
        <p:spPr>
          <a:xfrm>
            <a:off x="468313" y="981075"/>
            <a:ext cx="8578850" cy="4929188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zh-CN" smtClean="0"/>
              <a:t>question. </a:t>
            </a:r>
          </a:p>
          <a:p>
            <a:pPr marL="0" indent="0" eaLnBrk="1" hangingPunct="1">
              <a:buFontTx/>
              <a:buNone/>
            </a:pPr>
            <a:r>
              <a:rPr lang="en-US" altLang="zh-CN" smtClean="0">
                <a:solidFill>
                  <a:srgbClr val="0000FF"/>
                </a:solidFill>
              </a:rPr>
              <a:t>n. </a:t>
            </a:r>
            <a:r>
              <a:rPr lang="zh-CN" altLang="en-US" smtClean="0">
                <a:solidFill>
                  <a:srgbClr val="0000FF"/>
                </a:solidFill>
              </a:rPr>
              <a:t>问题</a:t>
            </a:r>
            <a:r>
              <a:rPr lang="zh-CN" altLang="en-US" smtClean="0"/>
              <a:t>　　</a:t>
            </a:r>
            <a:r>
              <a:rPr lang="en-US" altLang="zh-CN" smtClean="0"/>
              <a:t>the answer to the question</a:t>
            </a:r>
          </a:p>
          <a:p>
            <a:pPr marL="0" indent="0" eaLnBrk="1" hangingPunct="1">
              <a:buFontTx/>
              <a:buNone/>
            </a:pPr>
            <a:r>
              <a:rPr lang="en-US" altLang="zh-CN" smtClean="0">
                <a:solidFill>
                  <a:srgbClr val="0000FF"/>
                </a:solidFill>
              </a:rPr>
              <a:t>v. </a:t>
            </a:r>
            <a:r>
              <a:rPr lang="zh-CN" altLang="en-US" smtClean="0">
                <a:solidFill>
                  <a:srgbClr val="0000FF"/>
                </a:solidFill>
              </a:rPr>
              <a:t>质问　怀疑</a:t>
            </a:r>
            <a:r>
              <a:rPr lang="zh-CN" altLang="en-US" smtClean="0"/>
              <a:t>　　</a:t>
            </a:r>
            <a:endParaRPr lang="en-US" altLang="zh-CN" smtClean="0"/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The policeman questioned him about the fire.</a:t>
            </a:r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 </a:t>
            </a:r>
            <a:r>
              <a:rPr lang="en-US" altLang="zh-CN" smtClean="0">
                <a:solidFill>
                  <a:srgbClr val="0000FF"/>
                </a:solidFill>
              </a:rPr>
              <a:t>out of question  </a:t>
            </a:r>
            <a:r>
              <a:rPr lang="zh-CN" altLang="en-US" smtClean="0">
                <a:solidFill>
                  <a:srgbClr val="0000FF"/>
                </a:solidFill>
              </a:rPr>
              <a:t>毫无疑问</a:t>
            </a:r>
            <a:endParaRPr lang="en-US" altLang="zh-CN" smtClean="0">
              <a:solidFill>
                <a:srgbClr val="0000FF"/>
              </a:solidFill>
            </a:endParaRPr>
          </a:p>
          <a:p>
            <a:pPr marL="0" indent="0" eaLnBrk="1" hangingPunct="1">
              <a:buFontTx/>
              <a:buNone/>
            </a:pPr>
            <a:r>
              <a:rPr lang="en-US" altLang="zh-CN" smtClean="0">
                <a:solidFill>
                  <a:srgbClr val="0000FF"/>
                </a:solidFill>
              </a:rPr>
              <a:t> out of the question</a:t>
            </a:r>
            <a:r>
              <a:rPr lang="zh-CN" altLang="en-US" smtClean="0">
                <a:solidFill>
                  <a:srgbClr val="0000FF"/>
                </a:solidFill>
              </a:rPr>
              <a:t>　不可能的</a:t>
            </a:r>
            <a:endParaRPr lang="en-US" altLang="zh-CN" smtClean="0">
              <a:solidFill>
                <a:srgbClr val="0000FF"/>
              </a:solidFill>
            </a:endParaRPr>
          </a:p>
          <a:p>
            <a:pPr marL="0" indent="0" eaLnBrk="1" hangingPunct="1">
              <a:buFontTx/>
              <a:buNone/>
            </a:pPr>
            <a:r>
              <a:rPr lang="en-US" altLang="zh-CN" smtClean="0">
                <a:solidFill>
                  <a:srgbClr val="0000FF"/>
                </a:solidFill>
              </a:rPr>
              <a:t>question</a:t>
            </a:r>
            <a:r>
              <a:rPr lang="zh-CN" altLang="en-US" smtClean="0">
                <a:solidFill>
                  <a:srgbClr val="0000FF"/>
                </a:solidFill>
              </a:rPr>
              <a:t>　一般指需要回答或解答的问题即提出的问题</a:t>
            </a:r>
            <a:endParaRPr lang="en-US" altLang="zh-CN" smtClean="0">
              <a:solidFill>
                <a:srgbClr val="0000FF"/>
              </a:solidFill>
            </a:endParaRPr>
          </a:p>
          <a:p>
            <a:pPr marL="0" indent="0" eaLnBrk="1" hangingPunct="1">
              <a:buFontTx/>
              <a:buNone/>
            </a:pPr>
            <a:r>
              <a:rPr lang="en-US" altLang="zh-CN" smtClean="0">
                <a:solidFill>
                  <a:srgbClr val="0000FF"/>
                </a:solidFill>
              </a:rPr>
              <a:t>problem </a:t>
            </a:r>
            <a:r>
              <a:rPr lang="zh-CN" altLang="en-US" smtClean="0">
                <a:solidFill>
                  <a:srgbClr val="0000FF"/>
                </a:solidFill>
              </a:rPr>
              <a:t>指存在的需要解决的问题或数学物理中需要解决的难题。</a:t>
            </a:r>
            <a:endParaRPr lang="en-US" altLang="zh-CN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内容占位符 2"/>
          <p:cNvSpPr>
            <a:spLocks noGrp="1"/>
          </p:cNvSpPr>
          <p:nvPr>
            <p:ph idx="1"/>
          </p:nvPr>
        </p:nvSpPr>
        <p:spPr>
          <a:xfrm>
            <a:off x="468313" y="476250"/>
            <a:ext cx="8229600" cy="59055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zh-CN" smtClean="0"/>
              <a:t>Do you know </a:t>
            </a:r>
            <a:r>
              <a:rPr lang="en-US" altLang="zh-CN" u="sng" smtClean="0">
                <a:solidFill>
                  <a:srgbClr val="FF0000"/>
                </a:solidFill>
              </a:rPr>
              <a:t>what a resolution is</a:t>
            </a:r>
            <a:r>
              <a:rPr lang="en-US" altLang="zh-CN" smtClean="0"/>
              <a:t>? </a:t>
            </a:r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                        </a:t>
            </a:r>
            <a:r>
              <a:rPr lang="zh-CN" altLang="en-US" smtClean="0"/>
              <a:t>要用陈述语序</a:t>
            </a:r>
            <a:endParaRPr lang="en-US" altLang="zh-CN" smtClean="0"/>
          </a:p>
          <a:p>
            <a:pPr marL="0" indent="0" eaLnBrk="1" hangingPunct="1">
              <a:buFontTx/>
              <a:buNone/>
            </a:pPr>
            <a:endParaRPr lang="en-US" altLang="zh-CN" smtClean="0"/>
          </a:p>
          <a:p>
            <a:pPr marL="0" indent="0" eaLnBrk="1" hangingPunct="1">
              <a:buFontTx/>
              <a:buNone/>
            </a:pPr>
            <a:r>
              <a:rPr lang="en-US" altLang="zh-CN" sz="3600" smtClean="0"/>
              <a:t>Promises </a:t>
            </a:r>
            <a:r>
              <a:rPr lang="en-US" altLang="zh-CN" sz="3600" u="sng" smtClean="0">
                <a:solidFill>
                  <a:srgbClr val="FF0000"/>
                </a:solidFill>
              </a:rPr>
              <a:t>(that) you make to yourself </a:t>
            </a:r>
          </a:p>
          <a:p>
            <a:pPr marL="0" indent="0" eaLnBrk="1" hangingPunct="1">
              <a:buFontTx/>
              <a:buNone/>
            </a:pPr>
            <a:r>
              <a:rPr lang="en-US" altLang="zh-CN" sz="3600" smtClean="0">
                <a:solidFill>
                  <a:srgbClr val="FF0000"/>
                </a:solidFill>
              </a:rPr>
              <a:t>              </a:t>
            </a:r>
            <a:r>
              <a:rPr lang="zh-CN" altLang="en-US" sz="3600" smtClean="0">
                <a:solidFill>
                  <a:srgbClr val="FF0000"/>
                </a:solidFill>
              </a:rPr>
              <a:t>　　　　　定语从句</a:t>
            </a:r>
            <a:endParaRPr lang="en-US" altLang="zh-CN" sz="3600" smtClean="0">
              <a:solidFill>
                <a:srgbClr val="FF0000"/>
              </a:solidFill>
            </a:endParaRPr>
          </a:p>
          <a:p>
            <a:pPr marL="0" indent="0" eaLnBrk="1" hangingPunct="1">
              <a:buFontTx/>
              <a:buNone/>
            </a:pPr>
            <a:r>
              <a:rPr lang="en-US" altLang="zh-CN" sz="3600" smtClean="0"/>
              <a:t>are resolutions.</a:t>
            </a:r>
          </a:p>
          <a:p>
            <a:pPr marL="0" indent="0" eaLnBrk="1" hangingPunct="1">
              <a:buFontTx/>
              <a:buNone/>
            </a:pPr>
            <a:r>
              <a:rPr lang="en-US" altLang="zh-CN" sz="3600" smtClean="0"/>
              <a:t>Li Ming is the man </a:t>
            </a:r>
            <a:r>
              <a:rPr lang="en-US" altLang="zh-CN" sz="3600" u="sng" smtClean="0">
                <a:solidFill>
                  <a:srgbClr val="FF0000"/>
                </a:solidFill>
              </a:rPr>
              <a:t>who  won the competition yesterday.</a:t>
            </a:r>
          </a:p>
          <a:p>
            <a:pPr marL="0" indent="0" eaLnBrk="1" hangingPunct="1">
              <a:buFontTx/>
              <a:buNone/>
            </a:pPr>
            <a:r>
              <a:rPr lang="en-US" altLang="zh-CN" sz="3600" smtClean="0"/>
              <a:t>That is the place </a:t>
            </a:r>
            <a:r>
              <a:rPr lang="en-US" altLang="zh-CN" sz="3600" u="sng" smtClean="0">
                <a:solidFill>
                  <a:srgbClr val="FF0000"/>
                </a:solidFill>
              </a:rPr>
              <a:t>where I was born</a:t>
            </a:r>
            <a:r>
              <a:rPr lang="en-US" altLang="zh-CN" sz="3600" smtClean="0"/>
              <a:t>.</a:t>
            </a:r>
          </a:p>
          <a:p>
            <a:pPr marL="0" indent="0" eaLnBrk="1" hangingPunct="1">
              <a:buFontTx/>
              <a:buNone/>
            </a:pPr>
            <a:endParaRPr lang="en-US" altLang="zh-CN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内容占位符 2"/>
          <p:cNvSpPr>
            <a:spLocks noGrp="1"/>
          </p:cNvSpPr>
          <p:nvPr>
            <p:ph idx="1"/>
          </p:nvPr>
        </p:nvSpPr>
        <p:spPr>
          <a:xfrm>
            <a:off x="457200" y="620713"/>
            <a:ext cx="8229600" cy="550545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zh-CN" smtClean="0"/>
              <a:t>promise</a:t>
            </a:r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n. </a:t>
            </a:r>
            <a:r>
              <a:rPr lang="zh-CN" altLang="en-US" smtClean="0"/>
              <a:t>诺言，承诺   </a:t>
            </a:r>
            <a:endParaRPr lang="en-US" altLang="zh-CN" smtClean="0"/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make a promise   </a:t>
            </a:r>
            <a:r>
              <a:rPr lang="zh-CN" altLang="en-US" smtClean="0"/>
              <a:t>许下诺言</a:t>
            </a:r>
            <a:endParaRPr lang="en-US" altLang="zh-CN" smtClean="0"/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keep a promise   </a:t>
            </a:r>
            <a:r>
              <a:rPr lang="zh-CN" altLang="en-US" smtClean="0"/>
              <a:t>　信守诺言</a:t>
            </a:r>
            <a:endParaRPr lang="en-US" altLang="zh-CN" smtClean="0"/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break a promise</a:t>
            </a:r>
            <a:r>
              <a:rPr lang="zh-CN" altLang="en-US" smtClean="0"/>
              <a:t>　　违背诺言</a:t>
            </a:r>
            <a:endParaRPr lang="en-US" altLang="zh-CN" smtClean="0"/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v. </a:t>
            </a:r>
            <a:r>
              <a:rPr lang="zh-CN" altLang="en-US" smtClean="0"/>
              <a:t>承诺，保证，答应</a:t>
            </a:r>
            <a:endParaRPr lang="en-US" altLang="zh-CN" smtClean="0"/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promise to do sth. </a:t>
            </a:r>
            <a:r>
              <a:rPr lang="zh-CN" altLang="en-US" smtClean="0"/>
              <a:t>承诺要做某事</a:t>
            </a:r>
            <a:endParaRPr lang="en-US" altLang="zh-CN" smtClean="0"/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promise </a:t>
            </a:r>
            <a:r>
              <a:rPr lang="zh-CN" altLang="en-US" smtClean="0"/>
              <a:t>（</a:t>
            </a:r>
            <a:r>
              <a:rPr lang="en-US" altLang="zh-CN" smtClean="0"/>
              <a:t> that </a:t>
            </a:r>
            <a:r>
              <a:rPr lang="zh-CN" altLang="en-US" smtClean="0"/>
              <a:t>）</a:t>
            </a:r>
            <a:r>
              <a:rPr lang="en-US" altLang="zh-CN" smtClean="0"/>
              <a:t> </a:t>
            </a:r>
            <a:r>
              <a:rPr lang="zh-CN" altLang="en-US" smtClean="0"/>
              <a:t>从句</a:t>
            </a:r>
            <a:endParaRPr lang="en-US" altLang="zh-CN" smtClean="0"/>
          </a:p>
          <a:p>
            <a:pPr marL="0" indent="0" eaLnBrk="1" hangingPunct="1">
              <a:buFontTx/>
              <a:buNone/>
            </a:pP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kumimoji="1" lang="en-US" altLang="zh-CN" b="1" dirty="0">
                <a:solidFill>
                  <a:srgbClr val="0000CC"/>
                </a:solidFill>
                <a:latin typeface="Times New Roman" pitchFamily="18" charset="0"/>
              </a:rPr>
              <a:t>at the beginning of  </a:t>
            </a:r>
            <a:r>
              <a:rPr lang="zh-CN" altLang="en-US" b="1" dirty="0">
                <a:latin typeface="Times New Roman" pitchFamily="18" charset="0"/>
                <a:cs typeface="Times New Roman" pitchFamily="18" charset="0"/>
              </a:rPr>
              <a:t>在</a:t>
            </a:r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……</a:t>
            </a:r>
            <a:r>
              <a:rPr lang="zh-CN" altLang="en-US" b="1" dirty="0">
                <a:latin typeface="Times New Roman" pitchFamily="18" charset="0"/>
                <a:cs typeface="Times New Roman" pitchFamily="18" charset="0"/>
              </a:rPr>
              <a:t>开始 </a:t>
            </a:r>
            <a:endParaRPr lang="en-US" altLang="zh-CN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altLang="zh-CN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begin to do/doing </a:t>
            </a:r>
            <a:r>
              <a:rPr lang="en-US" altLang="zh-CN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sth</a:t>
            </a:r>
            <a:r>
              <a:rPr lang="en-US" altLang="zh-CN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zh-CN" altLang="en-US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开始做某事</a:t>
            </a:r>
            <a:endParaRPr lang="en-US" altLang="zh-CN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kumimoji="1" lang="en-US" altLang="zh-CN" b="1" dirty="0">
                <a:solidFill>
                  <a:srgbClr val="0000CC"/>
                </a:solidFill>
                <a:latin typeface="Times New Roman" pitchFamily="18" charset="0"/>
              </a:rPr>
              <a:t>at the end of</a:t>
            </a:r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zh-CN" altLang="en-US" b="1" dirty="0">
                <a:latin typeface="Times New Roman" pitchFamily="18" charset="0"/>
                <a:cs typeface="Times New Roman" pitchFamily="18" charset="0"/>
              </a:rPr>
              <a:t>在</a:t>
            </a:r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……</a:t>
            </a:r>
            <a:r>
              <a:rPr lang="zh-CN" altLang="en-US" b="1" dirty="0">
                <a:latin typeface="Times New Roman" pitchFamily="18" charset="0"/>
                <a:cs typeface="Times New Roman" pitchFamily="18" charset="0"/>
              </a:rPr>
              <a:t>末尾</a:t>
            </a:r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zh-CN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altLang="zh-CN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 the end </a:t>
            </a:r>
            <a:r>
              <a:rPr lang="zh-CN" altLang="en-US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最后</a:t>
            </a:r>
            <a:endParaRPr lang="en-US" altLang="zh-CN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kumimoji="1" lang="en-US" altLang="zh-CN" b="1" dirty="0">
                <a:solidFill>
                  <a:srgbClr val="0000CC"/>
                </a:solidFill>
                <a:latin typeface="Times New Roman" pitchFamily="18" charset="0"/>
              </a:rPr>
              <a:t>from the beginning to </a:t>
            </a:r>
            <a:r>
              <a:rPr kumimoji="1" lang="en-US" altLang="zh-CN" b="1" dirty="0" smtClean="0">
                <a:solidFill>
                  <a:srgbClr val="0000CC"/>
                </a:solidFill>
                <a:latin typeface="Times New Roman" pitchFamily="18" charset="0"/>
              </a:rPr>
              <a:t>the end  </a:t>
            </a:r>
            <a:r>
              <a:rPr lang="zh-CN" altLang="en-US" b="1" dirty="0">
                <a:latin typeface="Times New Roman" pitchFamily="18" charset="0"/>
                <a:cs typeface="Times New Roman" pitchFamily="18" charset="0"/>
              </a:rPr>
              <a:t>从头到尾</a:t>
            </a:r>
            <a:endParaRPr lang="en-US" altLang="zh-CN" b="1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Tx/>
              <a:buNone/>
              <a:defRPr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内容占位符 2"/>
          <p:cNvSpPr>
            <a:spLocks noGrp="1"/>
          </p:cNvSpPr>
          <p:nvPr>
            <p:ph idx="1"/>
          </p:nvPr>
        </p:nvSpPr>
        <p:spPr>
          <a:xfrm>
            <a:off x="611188" y="692150"/>
            <a:ext cx="8229600" cy="59055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zh-CN" smtClean="0"/>
              <a:t>improve </a:t>
            </a:r>
            <a:r>
              <a:rPr lang="zh-CN" altLang="en-US" smtClean="0"/>
              <a:t>提高，改进，改善</a:t>
            </a:r>
            <a:endParaRPr lang="en-US" altLang="zh-CN" smtClean="0"/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improvement </a:t>
            </a:r>
            <a:r>
              <a:rPr lang="zh-CN" altLang="en-US" smtClean="0"/>
              <a:t>　　</a:t>
            </a:r>
            <a:r>
              <a:rPr lang="en-US" altLang="zh-CN" smtClean="0"/>
              <a:t>n. </a:t>
            </a:r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have to do with sth.</a:t>
            </a:r>
            <a:r>
              <a:rPr lang="zh-CN" altLang="en-US" smtClean="0"/>
              <a:t>　与</a:t>
            </a:r>
            <a:r>
              <a:rPr lang="en-US" altLang="zh-CN" smtClean="0"/>
              <a:t>…</a:t>
            </a:r>
            <a:r>
              <a:rPr lang="zh-CN" altLang="en-US" smtClean="0"/>
              <a:t>有关系</a:t>
            </a:r>
            <a:endParaRPr lang="en-US" altLang="zh-CN" smtClean="0"/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take up  1) </a:t>
            </a:r>
            <a:r>
              <a:rPr lang="zh-CN" altLang="en-US" smtClean="0"/>
              <a:t>开始从事</a:t>
            </a:r>
            <a:endParaRPr lang="en-US" altLang="zh-CN" smtClean="0"/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2)</a:t>
            </a:r>
            <a:r>
              <a:rPr lang="zh-CN" altLang="en-US" smtClean="0"/>
              <a:t>　拿起 举起　</a:t>
            </a:r>
            <a:r>
              <a:rPr lang="en-US" altLang="zh-CN" smtClean="0"/>
              <a:t>She took up her bag and left.</a:t>
            </a:r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3) </a:t>
            </a:r>
            <a:r>
              <a:rPr lang="zh-CN" altLang="en-US" smtClean="0"/>
              <a:t>占（时间，地方）</a:t>
            </a:r>
            <a:endParaRPr lang="en-US" altLang="zh-CN" smtClean="0"/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It took up a week to make the dress.</a:t>
            </a:r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The table takes up too much space.</a:t>
            </a:r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weekly    adj. /adv. </a:t>
            </a:r>
            <a:r>
              <a:rPr lang="zh-CN" altLang="en-US" smtClean="0"/>
              <a:t>类似的还有</a:t>
            </a:r>
            <a:r>
              <a:rPr lang="en-US" altLang="zh-CN" smtClean="0"/>
              <a:t>daily, monthly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内容占位符 2"/>
          <p:cNvSpPr>
            <a:spLocks noGrp="1"/>
          </p:cNvSpPr>
          <p:nvPr>
            <p:ph idx="1"/>
          </p:nvPr>
        </p:nvSpPr>
        <p:spPr>
          <a:xfrm>
            <a:off x="468313" y="476250"/>
            <a:ext cx="8229600" cy="638175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zh-CN" sz="2800" smtClean="0">
                <a:solidFill>
                  <a:srgbClr val="0000FF"/>
                </a:solidFill>
              </a:rPr>
              <a:t>too…to </a:t>
            </a:r>
            <a:r>
              <a:rPr lang="zh-CN" altLang="en-US" sz="2800" smtClean="0">
                <a:solidFill>
                  <a:srgbClr val="0000FF"/>
                </a:solidFill>
              </a:rPr>
              <a:t>太</a:t>
            </a:r>
            <a:r>
              <a:rPr lang="en-US" altLang="zh-CN" sz="2800" smtClean="0">
                <a:solidFill>
                  <a:srgbClr val="0000FF"/>
                </a:solidFill>
              </a:rPr>
              <a:t>…</a:t>
            </a:r>
            <a:r>
              <a:rPr lang="zh-CN" altLang="en-US" sz="2800" smtClean="0">
                <a:solidFill>
                  <a:srgbClr val="0000FF"/>
                </a:solidFill>
              </a:rPr>
              <a:t>而不能</a:t>
            </a:r>
            <a:endParaRPr lang="en-US" altLang="zh-CN" sz="2800" smtClean="0">
              <a:solidFill>
                <a:srgbClr val="0000FF"/>
              </a:solidFill>
            </a:endParaRPr>
          </a:p>
          <a:p>
            <a:pPr marL="0" indent="0" eaLnBrk="1" hangingPunct="1">
              <a:buFontTx/>
              <a:buNone/>
            </a:pPr>
            <a:r>
              <a:rPr lang="en-US" altLang="zh-CN" sz="2800" smtClean="0"/>
              <a:t>He is too young to go to school. </a:t>
            </a:r>
          </a:p>
          <a:p>
            <a:pPr marL="0" indent="0" eaLnBrk="1" hangingPunct="1">
              <a:buFontTx/>
              <a:buNone/>
            </a:pPr>
            <a:r>
              <a:rPr lang="en-US" altLang="zh-CN" sz="2800" smtClean="0"/>
              <a:t>=He is not old enough to go to school.</a:t>
            </a:r>
          </a:p>
          <a:p>
            <a:pPr marL="0" indent="0" eaLnBrk="1" hangingPunct="1">
              <a:buFontTx/>
              <a:buNone/>
            </a:pPr>
            <a:r>
              <a:rPr lang="zh-CN" altLang="en-US" sz="2800" smtClean="0">
                <a:solidFill>
                  <a:srgbClr val="0000FF"/>
                </a:solidFill>
              </a:rPr>
              <a:t>当</a:t>
            </a:r>
            <a:r>
              <a:rPr lang="en-US" altLang="zh-CN" sz="2800" smtClean="0">
                <a:solidFill>
                  <a:srgbClr val="0000FF"/>
                </a:solidFill>
              </a:rPr>
              <a:t>too</a:t>
            </a:r>
            <a:r>
              <a:rPr lang="zh-CN" altLang="en-US" sz="2800" smtClean="0">
                <a:solidFill>
                  <a:srgbClr val="0000FF"/>
                </a:solidFill>
              </a:rPr>
              <a:t>前含表否定的</a:t>
            </a:r>
            <a:r>
              <a:rPr lang="en-US" altLang="zh-CN" sz="2800" smtClean="0">
                <a:solidFill>
                  <a:srgbClr val="0000FF"/>
                </a:solidFill>
              </a:rPr>
              <a:t>not ,never, nothing</a:t>
            </a:r>
            <a:r>
              <a:rPr lang="zh-CN" altLang="en-US" sz="2800" smtClean="0">
                <a:solidFill>
                  <a:srgbClr val="0000FF"/>
                </a:solidFill>
              </a:rPr>
              <a:t>时，</a:t>
            </a:r>
            <a:r>
              <a:rPr lang="en-US" altLang="zh-CN" sz="2800" smtClean="0">
                <a:solidFill>
                  <a:srgbClr val="0000FF"/>
                </a:solidFill>
              </a:rPr>
              <a:t>too…to</a:t>
            </a:r>
            <a:r>
              <a:rPr lang="zh-CN" altLang="en-US" sz="2800" smtClean="0">
                <a:solidFill>
                  <a:srgbClr val="0000FF"/>
                </a:solidFill>
              </a:rPr>
              <a:t>表肯定　</a:t>
            </a:r>
            <a:r>
              <a:rPr lang="zh-CN" altLang="en-US" sz="2800" smtClean="0"/>
              <a:t>　</a:t>
            </a:r>
            <a:endParaRPr lang="en-US" altLang="zh-CN" sz="2800" smtClean="0"/>
          </a:p>
          <a:p>
            <a:pPr marL="0" indent="0" eaLnBrk="1" hangingPunct="1">
              <a:buFontTx/>
              <a:buNone/>
            </a:pPr>
            <a:r>
              <a:rPr lang="en-US" altLang="zh-CN" sz="2800" smtClean="0"/>
              <a:t>One is never too old to learn. </a:t>
            </a:r>
            <a:r>
              <a:rPr lang="zh-CN" altLang="en-US" sz="2800" smtClean="0"/>
              <a:t>活到老学到老。</a:t>
            </a:r>
            <a:endParaRPr lang="en-US" altLang="zh-CN" sz="2800" smtClean="0"/>
          </a:p>
          <a:p>
            <a:pPr marL="0" indent="0" eaLnBrk="1" hangingPunct="1">
              <a:buFontTx/>
              <a:buNone/>
            </a:pPr>
            <a:r>
              <a:rPr lang="en-US" altLang="zh-CN" sz="2800" smtClean="0">
                <a:solidFill>
                  <a:srgbClr val="0000FF"/>
                </a:solidFill>
              </a:rPr>
              <a:t>too…to</a:t>
            </a:r>
            <a:r>
              <a:rPr lang="zh-CN" altLang="en-US" sz="2800" smtClean="0">
                <a:solidFill>
                  <a:srgbClr val="0000FF"/>
                </a:solidFill>
              </a:rPr>
              <a:t>前出现</a:t>
            </a:r>
            <a:r>
              <a:rPr lang="en-US" altLang="zh-CN" sz="2800" smtClean="0">
                <a:solidFill>
                  <a:srgbClr val="0000FF"/>
                </a:solidFill>
              </a:rPr>
              <a:t>only,</a:t>
            </a:r>
            <a:r>
              <a:rPr lang="zh-CN" altLang="en-US" sz="2800" smtClean="0">
                <a:solidFill>
                  <a:srgbClr val="0000FF"/>
                </a:solidFill>
              </a:rPr>
              <a:t>表肯定。</a:t>
            </a:r>
            <a:r>
              <a:rPr lang="en-US" altLang="zh-CN" sz="2800" smtClean="0">
                <a:solidFill>
                  <a:srgbClr val="0000FF"/>
                </a:solidFill>
              </a:rPr>
              <a:t>Only too</a:t>
            </a:r>
            <a:r>
              <a:rPr lang="zh-CN" altLang="en-US" sz="2800" smtClean="0">
                <a:solidFill>
                  <a:srgbClr val="0000FF"/>
                </a:solidFill>
              </a:rPr>
              <a:t>相当于</a:t>
            </a:r>
            <a:r>
              <a:rPr lang="en-US" altLang="zh-CN" sz="2800" smtClean="0">
                <a:solidFill>
                  <a:srgbClr val="0000FF"/>
                </a:solidFill>
              </a:rPr>
              <a:t>very</a:t>
            </a:r>
            <a:r>
              <a:rPr lang="zh-CN" altLang="en-US" sz="2800" smtClean="0">
                <a:solidFill>
                  <a:srgbClr val="0000FF"/>
                </a:solidFill>
              </a:rPr>
              <a:t>或</a:t>
            </a:r>
            <a:r>
              <a:rPr lang="en-US" altLang="zh-CN" sz="2800" smtClean="0">
                <a:solidFill>
                  <a:srgbClr val="0000FF"/>
                </a:solidFill>
              </a:rPr>
              <a:t>very much.</a:t>
            </a:r>
            <a:r>
              <a:rPr lang="zh-CN" altLang="en-US" sz="2800" smtClean="0">
                <a:solidFill>
                  <a:srgbClr val="0000FF"/>
                </a:solidFill>
              </a:rPr>
              <a:t>　</a:t>
            </a:r>
            <a:endParaRPr lang="en-US" altLang="zh-CN" sz="2800" smtClean="0">
              <a:solidFill>
                <a:srgbClr val="0000FF"/>
              </a:solidFill>
            </a:endParaRPr>
          </a:p>
          <a:p>
            <a:pPr marL="0" indent="0" eaLnBrk="1" hangingPunct="1">
              <a:buFontTx/>
              <a:buNone/>
            </a:pPr>
            <a:r>
              <a:rPr lang="en-US" altLang="zh-CN" sz="2800" smtClean="0"/>
              <a:t>I shall be only too please to get home.</a:t>
            </a:r>
          </a:p>
          <a:p>
            <a:pPr marL="0" indent="0" eaLnBrk="1" hangingPunct="1">
              <a:buFontTx/>
              <a:buNone/>
            </a:pPr>
            <a:r>
              <a:rPr lang="en-US" altLang="zh-CN" sz="2800" smtClean="0">
                <a:solidFill>
                  <a:srgbClr val="0000FF"/>
                </a:solidFill>
              </a:rPr>
              <a:t>too</a:t>
            </a:r>
            <a:r>
              <a:rPr lang="zh-CN" altLang="en-US" sz="2800" smtClean="0">
                <a:solidFill>
                  <a:srgbClr val="0000FF"/>
                </a:solidFill>
              </a:rPr>
              <a:t>后接表示情感的词</a:t>
            </a:r>
            <a:r>
              <a:rPr lang="en-US" altLang="zh-CN" sz="2800" smtClean="0">
                <a:solidFill>
                  <a:srgbClr val="0000FF"/>
                </a:solidFill>
              </a:rPr>
              <a:t>glad,pleased,happy,sad</a:t>
            </a:r>
            <a:r>
              <a:rPr lang="zh-CN" altLang="en-US" sz="2800" smtClean="0">
                <a:solidFill>
                  <a:srgbClr val="0000FF"/>
                </a:solidFill>
              </a:rPr>
              <a:t>时，表肯定意义</a:t>
            </a:r>
            <a:endParaRPr lang="en-US" altLang="zh-CN" sz="2800" smtClean="0">
              <a:solidFill>
                <a:srgbClr val="0000FF"/>
              </a:solidFill>
            </a:endParaRPr>
          </a:p>
          <a:p>
            <a:pPr marL="0" indent="0" eaLnBrk="1" hangingPunct="1">
              <a:buFontTx/>
              <a:buNone/>
            </a:pPr>
            <a:r>
              <a:rPr lang="en-US" altLang="zh-CN" sz="2800" smtClean="0"/>
              <a:t>She is too sad to hear the news.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内容占位符 2"/>
          <p:cNvSpPr>
            <a:spLocks noGrp="1"/>
          </p:cNvSpPr>
          <p:nvPr>
            <p:ph idx="1"/>
          </p:nvPr>
        </p:nvSpPr>
        <p:spPr>
          <a:xfrm>
            <a:off x="457200" y="620713"/>
            <a:ext cx="8229600" cy="5903912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zh-CN" smtClean="0"/>
              <a:t>agree</a:t>
            </a:r>
            <a:r>
              <a:rPr lang="zh-CN" altLang="en-US" smtClean="0"/>
              <a:t>　赞成</a:t>
            </a:r>
            <a:r>
              <a:rPr lang="en-US" altLang="zh-CN" smtClean="0"/>
              <a:t>          disagree</a:t>
            </a:r>
            <a:r>
              <a:rPr lang="zh-CN" altLang="en-US" smtClean="0"/>
              <a:t>　反对，不赞成</a:t>
            </a:r>
            <a:r>
              <a:rPr lang="en-US" altLang="zh-CN" smtClean="0"/>
              <a:t>       agreement  </a:t>
            </a:r>
            <a:r>
              <a:rPr lang="zh-CN" altLang="en-US" smtClean="0"/>
              <a:t>协议</a:t>
            </a:r>
            <a:endParaRPr lang="en-US" altLang="zh-CN" smtClean="0"/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agree  to do sth.</a:t>
            </a:r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agree that </a:t>
            </a:r>
            <a:r>
              <a:rPr lang="zh-CN" altLang="en-US" smtClean="0"/>
              <a:t>从句</a:t>
            </a:r>
            <a:endParaRPr lang="en-US" altLang="zh-CN" smtClean="0"/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agree with sb.</a:t>
            </a:r>
          </a:p>
          <a:p>
            <a:pPr marL="0" indent="0" eaLnBrk="1" hangingPunct="1">
              <a:buFontTx/>
              <a:buNone/>
            </a:pPr>
            <a:endParaRPr lang="en-US" altLang="zh-CN" smtClean="0"/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agree with</a:t>
            </a:r>
            <a:r>
              <a:rPr lang="zh-CN" altLang="en-US" smtClean="0"/>
              <a:t>　同意人，意见，观点</a:t>
            </a:r>
            <a:endParaRPr lang="en-US" altLang="zh-CN" smtClean="0"/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agree  to</a:t>
            </a:r>
            <a:r>
              <a:rPr lang="zh-CN" altLang="en-US" smtClean="0"/>
              <a:t>　　同意计划，提议建议等</a:t>
            </a:r>
            <a:endParaRPr lang="en-US" altLang="zh-CN" smtClean="0"/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agree on      </a:t>
            </a:r>
            <a:r>
              <a:rPr lang="zh-CN" altLang="en-US" smtClean="0"/>
              <a:t>关于</a:t>
            </a:r>
            <a:r>
              <a:rPr lang="en-US" altLang="zh-CN" smtClean="0"/>
              <a:t>…</a:t>
            </a:r>
            <a:r>
              <a:rPr lang="zh-CN" altLang="en-US" smtClean="0"/>
              <a:t>意见达成一致　</a:t>
            </a:r>
            <a:endParaRPr lang="en-US" altLang="zh-CN" smtClean="0"/>
          </a:p>
          <a:p>
            <a:pPr marL="0" indent="0" eaLnBrk="1" hangingPunct="1">
              <a:buFontTx/>
              <a:buNone/>
            </a:pPr>
            <a:r>
              <a:rPr lang="zh-CN" altLang="en-US" smtClean="0"/>
              <a:t>　　　　在某方面取得一致看法或达成协议。</a:t>
            </a:r>
            <a:endParaRPr lang="en-US" altLang="zh-CN" smtClean="0"/>
          </a:p>
          <a:p>
            <a:pPr marL="0" indent="0" eaLnBrk="1" hangingPunct="1">
              <a:buFontTx/>
              <a:buNone/>
            </a:pP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6"/>
          <p:cNvSpPr txBox="1">
            <a:spLocks noChangeArrowheads="1"/>
          </p:cNvSpPr>
          <p:nvPr/>
        </p:nvSpPr>
        <p:spPr bwMode="auto">
          <a:xfrm>
            <a:off x="1219200" y="838200"/>
            <a:ext cx="6629400" cy="341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rabicPeriod"/>
              <a:defRPr/>
            </a:pPr>
            <a:r>
              <a:rPr lang="en-US" altLang="zh-CN" sz="3600" dirty="0" smtClean="0"/>
              <a:t>Did you make any resolutions last year?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  <a:defRPr/>
            </a:pPr>
            <a:r>
              <a:rPr lang="en-US" altLang="zh-CN" sz="3600" u="sng" dirty="0" smtClean="0">
                <a:solidFill>
                  <a:srgbClr val="FF0000"/>
                </a:solidFill>
              </a:rPr>
              <a:t>Were you able</a:t>
            </a:r>
            <a:r>
              <a:rPr lang="en-US" altLang="zh-CN" sz="3600" dirty="0" smtClean="0"/>
              <a:t> to keep them? Why or why not?</a:t>
            </a:r>
          </a:p>
          <a:p>
            <a:pPr marL="0" indent="0" eaLnBrk="1" hangingPunct="1">
              <a:spcBef>
                <a:spcPct val="50000"/>
              </a:spcBef>
              <a:defRPr/>
            </a:pPr>
            <a:r>
              <a:rPr lang="en-US" altLang="zh-CN" sz="3600" dirty="0" smtClean="0"/>
              <a:t>Be able to </a:t>
            </a:r>
            <a:r>
              <a:rPr lang="zh-CN" altLang="en-US" sz="3600" dirty="0" smtClean="0"/>
              <a:t>会，能够</a:t>
            </a:r>
            <a:r>
              <a:rPr lang="en-US" altLang="zh-CN" sz="3600" dirty="0" smtClean="0"/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685800"/>
            <a:ext cx="8763000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latin typeface="+mj-lt"/>
                <a:ea typeface="+mj-ea"/>
              </a:rPr>
              <a:t>3a</a:t>
            </a:r>
            <a:r>
              <a:rPr lang="en-US" altLang="zh-CN" sz="3200" b="1" dirty="0">
                <a:solidFill>
                  <a:srgbClr val="003399"/>
                </a:solidFill>
                <a:latin typeface="+mj-lt"/>
                <a:ea typeface="+mj-ea"/>
              </a:rPr>
              <a:t> Complete the first two paragraphs about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rgbClr val="003399"/>
                </a:solidFill>
                <a:latin typeface="+mj-lt"/>
                <a:ea typeface="+mj-ea"/>
              </a:rPr>
              <a:t>     resolutions with the words in the box.</a:t>
            </a:r>
            <a:endParaRPr lang="zh-CN" altLang="en-US" sz="3200" b="1" dirty="0">
              <a:solidFill>
                <a:srgbClr val="003399"/>
              </a:solidFill>
              <a:latin typeface="+mj-lt"/>
              <a:ea typeface="+mj-ea"/>
            </a:endParaRPr>
          </a:p>
        </p:txBody>
      </p:sp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990600" y="1981200"/>
            <a:ext cx="6477000" cy="52387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/>
              <a:t>take   listen   make  is   help  learn   are</a:t>
            </a:r>
            <a:endParaRPr lang="zh-CN" altLang="en-US" sz="2800"/>
          </a:p>
        </p:txBody>
      </p:sp>
      <p:sp>
        <p:nvSpPr>
          <p:cNvPr id="22532" name="TextBox 5"/>
          <p:cNvSpPr txBox="1">
            <a:spLocks noChangeArrowheads="1"/>
          </p:cNvSpPr>
          <p:nvPr/>
        </p:nvSpPr>
        <p:spPr bwMode="auto">
          <a:xfrm>
            <a:off x="685800" y="2609850"/>
            <a:ext cx="82296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Resolutions______ promises to yourself. They may______ to make you a better person and to make your life easier. I’m going to ______ four resolutions.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The first resolution has to do with my own personal improvement. Next year, or maybe sooner, I am going to ______ up a new hobby. I think singing ______ a great activity so I am going to ______ to sing. I think this will make my family happy because they love to ______ to music and sing together.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638425" y="2667000"/>
            <a:ext cx="1785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are</a:t>
            </a:r>
            <a:endParaRPr lang="en-US" altLang="zh-CN" sz="2800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490663" y="3048000"/>
            <a:ext cx="1785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help</a:t>
            </a:r>
            <a:endParaRPr lang="en-US" altLang="zh-CN" sz="2800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919663" y="3514725"/>
            <a:ext cx="1785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make</a:t>
            </a:r>
            <a:endParaRPr lang="en-US" altLang="zh-CN" sz="2800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219200" y="4724400"/>
            <a:ext cx="1785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take</a:t>
            </a:r>
            <a:endParaRPr lang="en-US" altLang="zh-CN" sz="2800"/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7162800" y="4800600"/>
            <a:ext cx="1785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is</a:t>
            </a:r>
            <a:endParaRPr lang="en-US" altLang="zh-CN" sz="2800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148263" y="5181600"/>
            <a:ext cx="1785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learn</a:t>
            </a:r>
            <a:endParaRPr lang="en-US" altLang="zh-CN" sz="2800"/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804863" y="6019800"/>
            <a:ext cx="1785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listen</a:t>
            </a:r>
            <a:endParaRPr lang="en-US" altLang="zh-CN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altLang="zh-CN" dirty="0"/>
              <a:t>o</a:t>
            </a:r>
            <a:r>
              <a:rPr lang="en-US" altLang="zh-CN" dirty="0" smtClean="0"/>
              <a:t>wn   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zh-CN" altLang="en-US" dirty="0" smtClean="0">
                <a:solidFill>
                  <a:srgbClr val="003399"/>
                </a:solidFill>
              </a:rPr>
              <a:t>形容词　　自己的    </a:t>
            </a:r>
            <a:r>
              <a:rPr lang="en-US" altLang="zh-CN" dirty="0" smtClean="0"/>
              <a:t>Is this your own mobile phone?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zh-CN" altLang="en-US" dirty="0" smtClean="0">
                <a:solidFill>
                  <a:srgbClr val="003399"/>
                </a:solidFill>
              </a:rPr>
              <a:t>代词　　　</a:t>
            </a:r>
            <a:r>
              <a:rPr lang="en-US" altLang="zh-CN" dirty="0" smtClean="0">
                <a:solidFill>
                  <a:srgbClr val="003399"/>
                </a:solidFill>
              </a:rPr>
              <a:t>of one’s own    </a:t>
            </a:r>
            <a:r>
              <a:rPr lang="zh-CN" altLang="en-US" dirty="0" smtClean="0">
                <a:solidFill>
                  <a:srgbClr val="003399"/>
                </a:solidFill>
              </a:rPr>
              <a:t>某人自己的</a:t>
            </a:r>
            <a:endParaRPr lang="en-US" altLang="zh-CN" dirty="0" smtClean="0">
              <a:solidFill>
                <a:srgbClr val="003399"/>
              </a:solidFill>
            </a:endParaRPr>
          </a:p>
          <a:p>
            <a:pPr marL="0" indent="0" eaLnBrk="1" hangingPunct="1">
              <a:buFontTx/>
              <a:buNone/>
              <a:defRPr/>
            </a:pPr>
            <a:r>
              <a:rPr lang="en-US" altLang="zh-CN" dirty="0" smtClean="0"/>
              <a:t>My brother wants a room of his own.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altLang="zh-CN" dirty="0" smtClean="0">
                <a:solidFill>
                  <a:srgbClr val="003399"/>
                </a:solidFill>
              </a:rPr>
              <a:t>on one’s own   </a:t>
            </a:r>
            <a:r>
              <a:rPr lang="zh-CN" altLang="en-US" dirty="0" smtClean="0">
                <a:solidFill>
                  <a:srgbClr val="003399"/>
                </a:solidFill>
              </a:rPr>
              <a:t>独立地，独自</a:t>
            </a:r>
            <a:endParaRPr lang="en-US" altLang="zh-CN" dirty="0" smtClean="0">
              <a:solidFill>
                <a:srgbClr val="003399"/>
              </a:solidFill>
            </a:endParaRPr>
          </a:p>
          <a:p>
            <a:pPr marL="0" indent="0" eaLnBrk="1" hangingPunct="1">
              <a:buFontTx/>
              <a:buNone/>
              <a:defRPr/>
            </a:pPr>
            <a:r>
              <a:rPr lang="en-US" altLang="zh-CN" dirty="0" smtClean="0"/>
              <a:t>He took the train on his own.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altLang="zh-CN" dirty="0" smtClean="0">
                <a:solidFill>
                  <a:srgbClr val="003399"/>
                </a:solidFill>
              </a:rPr>
              <a:t>3. </a:t>
            </a:r>
            <a:r>
              <a:rPr lang="zh-CN" altLang="en-US" dirty="0" smtClean="0">
                <a:solidFill>
                  <a:srgbClr val="003399"/>
                </a:solidFill>
              </a:rPr>
              <a:t>动词　　拥有　　　　</a:t>
            </a:r>
            <a:r>
              <a:rPr lang="en-US" altLang="zh-CN" dirty="0" smtClean="0">
                <a:solidFill>
                  <a:srgbClr val="003399"/>
                </a:solidFill>
              </a:rPr>
              <a:t>owner  </a:t>
            </a:r>
            <a:r>
              <a:rPr lang="zh-CN" altLang="en-US" dirty="0" smtClean="0">
                <a:solidFill>
                  <a:srgbClr val="003399"/>
                </a:solidFill>
              </a:rPr>
              <a:t>主人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0" indent="0" eaLnBrk="1" hangingPunct="1">
              <a:buFontTx/>
              <a:buNone/>
              <a:defRPr/>
            </a:pPr>
            <a:endParaRPr lang="en-US" altLang="zh-CN" dirty="0" smtClean="0"/>
          </a:p>
          <a:p>
            <a:pPr marL="0" indent="0" eaLnBrk="1" hangingPunct="1">
              <a:buFontTx/>
              <a:buNone/>
              <a:defRPr/>
            </a:pPr>
            <a:r>
              <a:rPr lang="en-US" altLang="zh-CN" dirty="0"/>
              <a:t> </a:t>
            </a: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内容占位符 2"/>
          <p:cNvSpPr>
            <a:spLocks noGrp="1"/>
          </p:cNvSpPr>
          <p:nvPr>
            <p:ph idx="1"/>
          </p:nvPr>
        </p:nvSpPr>
        <p:spPr>
          <a:xfrm>
            <a:off x="457200" y="836613"/>
            <a:ext cx="8229600" cy="528955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zh-CN" smtClean="0">
                <a:solidFill>
                  <a:srgbClr val="003399"/>
                </a:solidFill>
              </a:rPr>
              <a:t>personal  </a:t>
            </a:r>
            <a:r>
              <a:rPr lang="zh-CN" altLang="en-US" smtClean="0">
                <a:solidFill>
                  <a:srgbClr val="003399"/>
                </a:solidFill>
              </a:rPr>
              <a:t>私人的 </a:t>
            </a:r>
            <a:r>
              <a:rPr lang="en-US" altLang="zh-CN" smtClean="0">
                <a:solidFill>
                  <a:srgbClr val="003399"/>
                </a:solidFill>
              </a:rPr>
              <a:t> </a:t>
            </a:r>
            <a:r>
              <a:rPr lang="zh-CN" altLang="en-US" smtClean="0">
                <a:solidFill>
                  <a:srgbClr val="003399"/>
                </a:solidFill>
              </a:rPr>
              <a:t>个人的</a:t>
            </a:r>
            <a:endParaRPr lang="en-US" altLang="zh-CN" smtClean="0">
              <a:solidFill>
                <a:srgbClr val="003399"/>
              </a:solidFill>
            </a:endParaRPr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This is my personal computer.</a:t>
            </a:r>
          </a:p>
          <a:p>
            <a:pPr marL="0" indent="0" eaLnBrk="1" hangingPunct="1">
              <a:buFontTx/>
              <a:buNone/>
            </a:pPr>
            <a:r>
              <a:rPr lang="en-US" altLang="zh-CN" smtClean="0">
                <a:solidFill>
                  <a:srgbClr val="003399"/>
                </a:solidFill>
              </a:rPr>
              <a:t>personally  </a:t>
            </a:r>
            <a:r>
              <a:rPr lang="zh-CN" altLang="en-US" smtClean="0">
                <a:solidFill>
                  <a:srgbClr val="003399"/>
                </a:solidFill>
              </a:rPr>
              <a:t>亲自，作为个人，就个人而论</a:t>
            </a:r>
            <a:endParaRPr lang="en-US" altLang="zh-CN" smtClean="0">
              <a:solidFill>
                <a:srgbClr val="003399"/>
              </a:solidFill>
            </a:endParaRPr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Personally, I think he is right in doing so.</a:t>
            </a:r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person</a:t>
            </a:r>
            <a:r>
              <a:rPr lang="zh-CN" altLang="en-US" smtClean="0"/>
              <a:t>　　个人，人</a:t>
            </a:r>
            <a:endParaRPr lang="en-US" altLang="zh-CN" smtClean="0"/>
          </a:p>
          <a:p>
            <a:pPr marL="0" indent="0" eaLnBrk="1" hangingPunct="1">
              <a:buFontTx/>
              <a:buNone/>
            </a:pPr>
            <a:r>
              <a:rPr lang="en-US" altLang="zh-CN" smtClean="0">
                <a:solidFill>
                  <a:srgbClr val="003399"/>
                </a:solidFill>
              </a:rPr>
              <a:t>personality</a:t>
            </a:r>
            <a:r>
              <a:rPr lang="zh-CN" altLang="en-US" smtClean="0">
                <a:solidFill>
                  <a:srgbClr val="003399"/>
                </a:solidFill>
              </a:rPr>
              <a:t>　　个性，人格</a:t>
            </a:r>
            <a:endParaRPr lang="en-US" altLang="zh-CN" smtClean="0">
              <a:solidFill>
                <a:srgbClr val="003399"/>
              </a:solidFill>
            </a:endParaRPr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He is a man with strong personality.</a:t>
            </a:r>
          </a:p>
          <a:p>
            <a:pPr marL="0" indent="0" eaLnBrk="1" hangingPunct="1">
              <a:buFontTx/>
              <a:buNone/>
            </a:pPr>
            <a:endParaRPr lang="en-US" altLang="zh-CN" smtClean="0"/>
          </a:p>
          <a:p>
            <a:pPr marL="0" indent="0" eaLnBrk="1" hangingPunct="1">
              <a:buFontTx/>
              <a:buNone/>
            </a:pPr>
            <a:endParaRPr lang="en-US" altLang="zh-CN" smtClean="0"/>
          </a:p>
          <a:p>
            <a:pPr marL="0" indent="0" eaLnBrk="1" hangingPunct="1">
              <a:buFontTx/>
              <a:buNone/>
            </a:pPr>
            <a:endParaRPr lang="en-US" altLang="zh-CN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685800"/>
            <a:ext cx="9067800" cy="1508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rgbClr val="003399"/>
                </a:solidFill>
                <a:latin typeface="+mj-lt"/>
                <a:ea typeface="+mj-ea"/>
              </a:rPr>
              <a:t>Write about your resolutions: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(In each paragraph, write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 you are going to do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why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.)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b="1" dirty="0">
              <a:solidFill>
                <a:srgbClr val="003399"/>
              </a:solidFill>
              <a:latin typeface="+mj-lt"/>
              <a:ea typeface="+mj-ea"/>
            </a:endParaRPr>
          </a:p>
        </p:txBody>
      </p:sp>
      <p:sp>
        <p:nvSpPr>
          <p:cNvPr id="25603" name="TextBox 4"/>
          <p:cNvSpPr txBox="1">
            <a:spLocks noChangeArrowheads="1"/>
          </p:cNvSpPr>
          <p:nvPr/>
        </p:nvSpPr>
        <p:spPr bwMode="auto">
          <a:xfrm>
            <a:off x="427038" y="2057400"/>
            <a:ext cx="90678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The second resolution is about improving my physical health. </a:t>
            </a: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 am going to get more exercise and eat more vegetables and fruit because they can help me to keep healthy.</a:t>
            </a:r>
            <a:r>
              <a:rPr lang="en-US" altLang="zh-CN" sz="2800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</a:t>
            </a:r>
            <a:endParaRPr lang="zh-CN" altLang="en-US" sz="28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The third resolution is about improving my relationships with my family and friends. </a:t>
            </a: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 am going to care about them and talk with them because these can make them happy.</a:t>
            </a:r>
            <a:endParaRPr lang="zh-CN" altLang="en-US" sz="28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The last resolution is about how to do better at school. </a:t>
            </a: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 am going to study hard </a:t>
            </a:r>
            <a:r>
              <a:rPr lang="zh-CN" altLang="en-US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and listen to the teacher carefully in class because I want to  get good grades.</a:t>
            </a:r>
          </a:p>
          <a:p>
            <a:pPr eaLnBrk="1" hangingPunct="1"/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                                                                     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WordArt 4"/>
          <p:cNvSpPr>
            <a:spLocks noChangeArrowheads="1" noChangeShapeType="1" noTextEdit="1"/>
          </p:cNvSpPr>
          <p:nvPr/>
        </p:nvSpPr>
        <p:spPr bwMode="auto">
          <a:xfrm>
            <a:off x="1676400" y="2438400"/>
            <a:ext cx="62484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华文行楷"/>
                <a:ea typeface="华文行楷"/>
              </a:rPr>
              <a:t>Thank You!</a:t>
            </a:r>
            <a:endParaRPr lang="zh-CN" altLang="en-US" sz="3600" kern="10">
              <a:ln w="9525">
                <a:solidFill>
                  <a:srgbClr val="FFCC99"/>
                </a:solidFill>
                <a:round/>
                <a:headEnd/>
                <a:tailEnd/>
              </a:ln>
              <a:solidFill>
                <a:srgbClr val="FF9900"/>
              </a:solidFill>
              <a:latin typeface="华文行楷"/>
              <a:ea typeface="华文行楷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resolution</a:t>
            </a:r>
          </a:p>
        </p:txBody>
      </p:sp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1524000" y="1905000"/>
            <a:ext cx="4876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zh-CN" sz="3200">
                <a:solidFill>
                  <a:srgbClr val="FF0000"/>
                </a:solidFill>
              </a:rPr>
              <a:t>Topic sentence (</a:t>
            </a:r>
            <a:r>
              <a:rPr lang="zh-CN" altLang="en-US" sz="3200">
                <a:solidFill>
                  <a:srgbClr val="FF0000"/>
                </a:solidFill>
              </a:rPr>
              <a:t>主题句</a:t>
            </a:r>
            <a:r>
              <a:rPr lang="en-US" altLang="zh-CN" sz="320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1447800" y="2743200"/>
            <a:ext cx="4191000" cy="169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Char char="l"/>
            </a:pPr>
            <a:r>
              <a:rPr lang="en-US" altLang="zh-CN" sz="2400"/>
              <a:t>What’s the topic sentence?</a:t>
            </a:r>
            <a:r>
              <a:rPr lang="zh-CN" altLang="en-US" b="1">
                <a:solidFill>
                  <a:schemeClr val="bg1"/>
                </a:solidFill>
              </a:rPr>
              <a:t>组卷网</a:t>
            </a:r>
            <a:endParaRPr lang="en-US" altLang="zh-CN" b="1">
              <a:solidFill>
                <a:schemeClr val="bg1"/>
              </a:solidFill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l"/>
            </a:pPr>
            <a:r>
              <a:rPr lang="zh-CN" altLang="en-US" b="1">
                <a:solidFill>
                  <a:schemeClr val="bg1"/>
                </a:solidFill>
              </a:rPr>
              <a:t>学科网</a:t>
            </a:r>
            <a:endParaRPr lang="en-US" altLang="zh-CN" b="1">
              <a:solidFill>
                <a:schemeClr val="bg1"/>
              </a:solidFill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l"/>
            </a:pPr>
            <a:endParaRPr lang="en-US" altLang="zh-CN" sz="2400"/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1447800" y="3505200"/>
            <a:ext cx="701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zh-CN" sz="2400"/>
              <a:t>It often tells us the main idea of the passage.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2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  <p:bldP spid="72708" grpId="0"/>
      <p:bldP spid="72709" grpId="0"/>
      <p:bldP spid="727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Paragraph 1</a:t>
            </a:r>
          </a:p>
        </p:txBody>
      </p:sp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838200" y="3073400"/>
            <a:ext cx="47434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Font typeface="Wingdings" pitchFamily="2" charset="2"/>
              <a:buChar char="n"/>
            </a:pPr>
            <a:r>
              <a:rPr lang="en-US" altLang="zh-CN" sz="2800"/>
              <a:t>Main purpose</a:t>
            </a:r>
            <a:r>
              <a:rPr lang="zh-CN" altLang="en-US" sz="2800"/>
              <a:t>（主要意图）</a:t>
            </a:r>
          </a:p>
        </p:txBody>
      </p:sp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762000" y="1549400"/>
            <a:ext cx="29511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en-US" altLang="zh-CN" sz="2800"/>
              <a:t>Topic sentence</a:t>
            </a:r>
            <a:endParaRPr lang="zh-CN" altLang="en-US" sz="2800"/>
          </a:p>
        </p:txBody>
      </p:sp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838200" y="3733800"/>
            <a:ext cx="579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zh-CN" sz="2400"/>
              <a:t>To give the meaning of resolution</a:t>
            </a:r>
          </a:p>
        </p:txBody>
      </p:sp>
      <p:sp>
        <p:nvSpPr>
          <p:cNvPr id="73735" name="Text Box 7"/>
          <p:cNvSpPr txBox="1">
            <a:spLocks noChangeArrowheads="1"/>
          </p:cNvSpPr>
          <p:nvPr/>
        </p:nvSpPr>
        <p:spPr bwMode="auto">
          <a:xfrm>
            <a:off x="762000" y="2133600"/>
            <a:ext cx="815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zh-CN" sz="2400"/>
              <a:t>Do you know what a resolution is? It’s a kind of promise.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3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3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3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/>
      <p:bldP spid="73732" grpId="0"/>
      <p:bldP spid="73733" grpId="0"/>
      <p:bldP spid="73734" grpId="0"/>
      <p:bldP spid="737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1" name="Oval 5"/>
          <p:cNvSpPr>
            <a:spLocks noChangeArrowheads="1"/>
          </p:cNvSpPr>
          <p:nvPr/>
        </p:nvSpPr>
        <p:spPr bwMode="auto">
          <a:xfrm>
            <a:off x="2819400" y="2590800"/>
            <a:ext cx="3124200" cy="11430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</a:rPr>
              <a:t>resolution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70662" name="AutoShape 6"/>
          <p:cNvSpPr>
            <a:spLocks noChangeArrowheads="1"/>
          </p:cNvSpPr>
          <p:nvPr/>
        </p:nvSpPr>
        <p:spPr bwMode="auto">
          <a:xfrm>
            <a:off x="762000" y="5181600"/>
            <a:ext cx="1676400" cy="838200"/>
          </a:xfrm>
          <a:prstGeom prst="wedgeRoundRectCallout">
            <a:avLst>
              <a:gd name="adj1" fmla="val 77653"/>
              <a:gd name="adj2" fmla="val -117046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zh-CN" sz="2000" b="1"/>
              <a:t>A kind of promise</a:t>
            </a:r>
          </a:p>
        </p:txBody>
      </p:sp>
      <p:sp>
        <p:nvSpPr>
          <p:cNvPr id="70663" name="AutoShape 7"/>
          <p:cNvSpPr>
            <a:spLocks noChangeArrowheads="1"/>
          </p:cNvSpPr>
          <p:nvPr/>
        </p:nvSpPr>
        <p:spPr bwMode="auto">
          <a:xfrm>
            <a:off x="5181600" y="5257800"/>
            <a:ext cx="3810000" cy="838200"/>
          </a:xfrm>
          <a:prstGeom prst="wedgeRoundRectCallout">
            <a:avLst>
              <a:gd name="adj1" fmla="val -37667"/>
              <a:gd name="adj2" fmla="val -107199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zh-CN" sz="2000" b="1"/>
              <a:t>It’s a promise you make to yourself.</a:t>
            </a:r>
          </a:p>
        </p:txBody>
      </p:sp>
      <p:sp>
        <p:nvSpPr>
          <p:cNvPr id="70664" name="AutoShape 8"/>
          <p:cNvSpPr>
            <a:spLocks noChangeArrowheads="1"/>
          </p:cNvSpPr>
          <p:nvPr/>
        </p:nvSpPr>
        <p:spPr bwMode="auto">
          <a:xfrm>
            <a:off x="5867400" y="457200"/>
            <a:ext cx="1828800" cy="990600"/>
          </a:xfrm>
          <a:prstGeom prst="wedgeRoundRectCallout">
            <a:avLst>
              <a:gd name="adj1" fmla="val -50523"/>
              <a:gd name="adj2" fmla="val 93912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zh-CN" sz="2000" b="1"/>
              <a:t>New year’s resolution</a:t>
            </a:r>
          </a:p>
        </p:txBody>
      </p:sp>
      <p:sp>
        <p:nvSpPr>
          <p:cNvPr id="70665" name="AutoShape 9"/>
          <p:cNvSpPr>
            <a:spLocks noChangeArrowheads="1"/>
          </p:cNvSpPr>
          <p:nvPr/>
        </p:nvSpPr>
        <p:spPr bwMode="auto">
          <a:xfrm>
            <a:off x="609600" y="609600"/>
            <a:ext cx="1905000" cy="609600"/>
          </a:xfrm>
          <a:prstGeom prst="wedgeRoundRectCallout">
            <a:avLst>
              <a:gd name="adj1" fmla="val 54250"/>
              <a:gd name="adj2" fmla="val 12057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zh-CN" sz="2000" b="1">
                <a:solidFill>
                  <a:srgbClr val="FF0000"/>
                </a:solidFill>
              </a:rPr>
              <a:t>write down</a:t>
            </a:r>
            <a:r>
              <a:rPr lang="en-US" altLang="zh-CN" sz="2000" b="1"/>
              <a:t> or tell</a:t>
            </a:r>
          </a:p>
        </p:txBody>
      </p:sp>
      <p:sp>
        <p:nvSpPr>
          <p:cNvPr id="70666" name="AutoShape 10"/>
          <p:cNvSpPr>
            <a:spLocks noChangeArrowheads="1"/>
          </p:cNvSpPr>
          <p:nvPr/>
        </p:nvSpPr>
        <p:spPr bwMode="auto">
          <a:xfrm>
            <a:off x="1371600" y="4267200"/>
            <a:ext cx="2286000" cy="381000"/>
          </a:xfrm>
          <a:prstGeom prst="wedgeRectCallout">
            <a:avLst>
              <a:gd name="adj1" fmla="val 42569"/>
              <a:gd name="adj2" fmla="val -14958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zh-CN" b="1">
                <a:solidFill>
                  <a:srgbClr val="FF0000"/>
                </a:solidFill>
              </a:rPr>
              <a:t>What is resolution?</a:t>
            </a:r>
          </a:p>
        </p:txBody>
      </p:sp>
      <p:sp>
        <p:nvSpPr>
          <p:cNvPr id="70667" name="AutoShape 11"/>
          <p:cNvSpPr>
            <a:spLocks noChangeArrowheads="1"/>
          </p:cNvSpPr>
          <p:nvPr/>
        </p:nvSpPr>
        <p:spPr bwMode="auto">
          <a:xfrm>
            <a:off x="4876800" y="4343400"/>
            <a:ext cx="3962400" cy="457200"/>
          </a:xfrm>
          <a:prstGeom prst="wedgeRectCallout">
            <a:avLst>
              <a:gd name="adj1" fmla="val -45514"/>
              <a:gd name="adj2" fmla="val -21770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zh-CN" b="1">
                <a:solidFill>
                  <a:srgbClr val="FF0000"/>
                </a:solidFill>
              </a:rPr>
              <a:t>What kind of promise is resolution?</a:t>
            </a:r>
          </a:p>
        </p:txBody>
      </p:sp>
      <p:sp>
        <p:nvSpPr>
          <p:cNvPr id="70668" name="AutoShape 12"/>
          <p:cNvSpPr>
            <a:spLocks noChangeArrowheads="1"/>
          </p:cNvSpPr>
          <p:nvPr/>
        </p:nvSpPr>
        <p:spPr bwMode="auto">
          <a:xfrm>
            <a:off x="4191000" y="1828800"/>
            <a:ext cx="4724400" cy="457200"/>
          </a:xfrm>
          <a:prstGeom prst="wedgeRectCallout">
            <a:avLst>
              <a:gd name="adj1" fmla="val -39282"/>
              <a:gd name="adj2" fmla="val 11736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zh-CN" b="1">
                <a:solidFill>
                  <a:srgbClr val="FF0000"/>
                </a:solidFill>
              </a:rPr>
              <a:t>What is the most common resolution?</a:t>
            </a:r>
          </a:p>
        </p:txBody>
      </p:sp>
      <p:sp>
        <p:nvSpPr>
          <p:cNvPr id="70669" name="AutoShape 13"/>
          <p:cNvSpPr>
            <a:spLocks noChangeArrowheads="1"/>
          </p:cNvSpPr>
          <p:nvPr/>
        </p:nvSpPr>
        <p:spPr bwMode="auto">
          <a:xfrm>
            <a:off x="533400" y="1676400"/>
            <a:ext cx="2438400" cy="762000"/>
          </a:xfrm>
          <a:prstGeom prst="wedgeRectCallout">
            <a:avLst>
              <a:gd name="adj1" fmla="val 73894"/>
              <a:gd name="adj2" fmla="val 9520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zh-CN" b="1">
                <a:solidFill>
                  <a:srgbClr val="FF0000"/>
                </a:solidFill>
              </a:rPr>
              <a:t>What do people do for their resolution?</a:t>
            </a:r>
          </a:p>
        </p:txBody>
      </p:sp>
      <p:sp>
        <p:nvSpPr>
          <p:cNvPr id="70671" name="Rectangle 15"/>
          <p:cNvSpPr>
            <a:spLocks noChangeArrowheads="1"/>
          </p:cNvSpPr>
          <p:nvPr/>
        </p:nvSpPr>
        <p:spPr bwMode="auto">
          <a:xfrm>
            <a:off x="2667000" y="3733800"/>
            <a:ext cx="3657600" cy="1905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400" b="1">
                <a:solidFill>
                  <a:srgbClr val="003399"/>
                </a:solidFill>
              </a:rPr>
              <a:t>Discuss with your </a:t>
            </a:r>
          </a:p>
          <a:p>
            <a:pPr algn="ctr"/>
            <a:r>
              <a:rPr lang="en-US" altLang="zh-CN" sz="2400" b="1">
                <a:solidFill>
                  <a:srgbClr val="003399"/>
                </a:solidFill>
              </a:rPr>
              <a:t>partner about resolution.</a:t>
            </a:r>
          </a:p>
          <a:p>
            <a:pPr algn="ctr"/>
            <a:r>
              <a:rPr lang="en-US" altLang="zh-CN" sz="2400" b="1">
                <a:solidFill>
                  <a:srgbClr val="003399"/>
                </a:solidFill>
              </a:rPr>
              <a:t>and underline the</a:t>
            </a:r>
          </a:p>
          <a:p>
            <a:pPr algn="ctr"/>
            <a:r>
              <a:rPr lang="en-US" altLang="zh-CN" sz="2400" b="1">
                <a:solidFill>
                  <a:srgbClr val="003399"/>
                </a:solidFill>
              </a:rPr>
              <a:t> important sentences.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0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0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7067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706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0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0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0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70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70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70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70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1" grpId="0" animBg="1"/>
      <p:bldP spid="70662" grpId="0" animBg="1"/>
      <p:bldP spid="70663" grpId="0" animBg="1"/>
      <p:bldP spid="70664" grpId="0" animBg="1"/>
      <p:bldP spid="70665" grpId="0" animBg="1"/>
      <p:bldP spid="70666" grpId="0" animBg="1"/>
      <p:bldP spid="70667" grpId="0" animBg="1"/>
      <p:bldP spid="70668" grpId="0" animBg="1"/>
      <p:bldP spid="70669" grpId="0" animBg="1"/>
      <p:bldP spid="70671" grpId="0" animBg="1"/>
      <p:bldP spid="70671" grpId="1" animBg="1"/>
      <p:bldP spid="70671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4"/>
          <p:cNvSpPr>
            <a:spLocks noChangeArrowheads="1"/>
          </p:cNvSpPr>
          <p:nvPr/>
        </p:nvSpPr>
        <p:spPr bwMode="auto">
          <a:xfrm>
            <a:off x="2819400" y="457200"/>
            <a:ext cx="32623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>
                <a:solidFill>
                  <a:schemeClr val="tx2"/>
                </a:solidFill>
              </a:rPr>
              <a:t>Paragraph 2</a:t>
            </a:r>
            <a:endParaRPr lang="zh-CN" altLang="en-US" sz="4400">
              <a:solidFill>
                <a:schemeClr val="tx2"/>
              </a:solidFill>
            </a:endParaRPr>
          </a:p>
        </p:txBody>
      </p:sp>
      <p:sp>
        <p:nvSpPr>
          <p:cNvPr id="74757" name="Text Box 5"/>
          <p:cNvSpPr txBox="1">
            <a:spLocks noChangeArrowheads="1"/>
          </p:cNvSpPr>
          <p:nvPr/>
        </p:nvSpPr>
        <p:spPr bwMode="auto">
          <a:xfrm>
            <a:off x="1371600" y="3824288"/>
            <a:ext cx="228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Char char="n"/>
            </a:pPr>
            <a:r>
              <a:rPr lang="en-US" altLang="zh-CN" sz="2400"/>
              <a:t>Main purpose</a:t>
            </a:r>
          </a:p>
        </p:txBody>
      </p:sp>
      <p:sp>
        <p:nvSpPr>
          <p:cNvPr id="74758" name="Text Box 6"/>
          <p:cNvSpPr txBox="1">
            <a:spLocks noChangeArrowheads="1"/>
          </p:cNvSpPr>
          <p:nvPr/>
        </p:nvSpPr>
        <p:spPr bwMode="auto">
          <a:xfrm>
            <a:off x="1371600" y="1905000"/>
            <a:ext cx="388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Char char="u"/>
            </a:pPr>
            <a:r>
              <a:rPr lang="en-US" altLang="zh-CN" sz="2400"/>
              <a:t>Topic sentence</a:t>
            </a:r>
          </a:p>
        </p:txBody>
      </p:sp>
      <p:sp>
        <p:nvSpPr>
          <p:cNvPr id="74759" name="Text Box 7"/>
          <p:cNvSpPr txBox="1">
            <a:spLocks noChangeArrowheads="1"/>
          </p:cNvSpPr>
          <p:nvPr/>
        </p:nvSpPr>
        <p:spPr bwMode="auto">
          <a:xfrm>
            <a:off x="1371600" y="449580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zh-CN" sz="2400"/>
              <a:t>To discuss the different kinds of resolutions</a:t>
            </a:r>
          </a:p>
        </p:txBody>
      </p:sp>
      <p:sp>
        <p:nvSpPr>
          <p:cNvPr id="74760" name="Text Box 8"/>
          <p:cNvSpPr txBox="1">
            <a:spLocks noChangeArrowheads="1"/>
          </p:cNvSpPr>
          <p:nvPr/>
        </p:nvSpPr>
        <p:spPr bwMode="auto">
          <a:xfrm>
            <a:off x="1371600" y="2757488"/>
            <a:ext cx="624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zh-CN" sz="2400"/>
              <a:t>There are different kinds of resolutions.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4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4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4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6" grpId="0"/>
      <p:bldP spid="74757" grpId="0"/>
      <p:bldP spid="74758" grpId="0"/>
      <p:bldP spid="74759" grpId="0"/>
      <p:bldP spid="7476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685800" y="304800"/>
            <a:ext cx="8153400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zh-CN" sz="2400"/>
              <a:t>How many kinds of resolutions can you find in paragraph 2?</a:t>
            </a:r>
            <a:r>
              <a:rPr lang="zh-CN" altLang="en-US" b="1">
                <a:solidFill>
                  <a:schemeClr val="bg1"/>
                </a:solidFill>
              </a:rPr>
              <a:t>学科网</a:t>
            </a:r>
            <a:endParaRPr lang="en-US" altLang="zh-CN" b="1">
              <a:solidFill>
                <a:schemeClr val="bg1"/>
              </a:solidFill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endParaRPr lang="en-US" altLang="zh-CN" sz="2400"/>
          </a:p>
        </p:txBody>
      </p:sp>
      <p:sp>
        <p:nvSpPr>
          <p:cNvPr id="75790" name="Oval 14"/>
          <p:cNvSpPr>
            <a:spLocks noChangeArrowheads="1"/>
          </p:cNvSpPr>
          <p:nvPr/>
        </p:nvSpPr>
        <p:spPr bwMode="auto">
          <a:xfrm>
            <a:off x="2819400" y="2438400"/>
            <a:ext cx="2438400" cy="1066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FF0000"/>
                </a:solidFill>
              </a:rPr>
              <a:t>different </a:t>
            </a:r>
          </a:p>
          <a:p>
            <a:pPr algn="ctr"/>
            <a:r>
              <a:rPr lang="en-US" altLang="zh-CN" sz="2800" b="1">
                <a:solidFill>
                  <a:srgbClr val="FF0000"/>
                </a:solidFill>
              </a:rPr>
              <a:t>resolutions</a:t>
            </a:r>
          </a:p>
        </p:txBody>
      </p:sp>
      <p:sp>
        <p:nvSpPr>
          <p:cNvPr id="75791" name="AutoShape 15"/>
          <p:cNvSpPr>
            <a:spLocks noChangeArrowheads="1"/>
          </p:cNvSpPr>
          <p:nvPr/>
        </p:nvSpPr>
        <p:spPr bwMode="auto">
          <a:xfrm>
            <a:off x="2743200" y="4038600"/>
            <a:ext cx="2133600" cy="381000"/>
          </a:xfrm>
          <a:prstGeom prst="wedgeRoundRectCallout">
            <a:avLst>
              <a:gd name="adj1" fmla="val 32736"/>
              <a:gd name="adj2" fmla="val -212917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altLang="zh-CN"/>
              <a:t>Physical health</a:t>
            </a:r>
          </a:p>
          <a:p>
            <a:pPr algn="ctr"/>
            <a:endParaRPr lang="zh-CN" altLang="en-US"/>
          </a:p>
        </p:txBody>
      </p:sp>
      <p:sp>
        <p:nvSpPr>
          <p:cNvPr id="75792" name="AutoShape 16"/>
          <p:cNvSpPr>
            <a:spLocks noChangeArrowheads="1"/>
          </p:cNvSpPr>
          <p:nvPr/>
        </p:nvSpPr>
        <p:spPr bwMode="auto">
          <a:xfrm>
            <a:off x="5638800" y="2209800"/>
            <a:ext cx="2590800" cy="381000"/>
          </a:xfrm>
          <a:prstGeom prst="wedgeRoundRectCallout">
            <a:avLst>
              <a:gd name="adj1" fmla="val -66361"/>
              <a:gd name="adj2" fmla="val 149167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zh-CN"/>
              <a:t>Self-improvement</a:t>
            </a:r>
            <a:endParaRPr lang="zh-CN" altLang="en-US"/>
          </a:p>
        </p:txBody>
      </p:sp>
      <p:sp>
        <p:nvSpPr>
          <p:cNvPr id="75795" name="AutoShape 19"/>
          <p:cNvSpPr>
            <a:spLocks noChangeArrowheads="1"/>
          </p:cNvSpPr>
          <p:nvPr/>
        </p:nvSpPr>
        <p:spPr bwMode="auto">
          <a:xfrm>
            <a:off x="152400" y="3429000"/>
            <a:ext cx="2133600" cy="381000"/>
          </a:xfrm>
          <a:prstGeom prst="wedgeRoundRectCallout">
            <a:avLst>
              <a:gd name="adj1" fmla="val 81028"/>
              <a:gd name="adj2" fmla="val -84583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altLang="zh-CN"/>
              <a:t>Better planning</a:t>
            </a:r>
          </a:p>
          <a:p>
            <a:pPr algn="ctr"/>
            <a:endParaRPr lang="zh-CN" altLang="en-US"/>
          </a:p>
        </p:txBody>
      </p:sp>
      <p:sp>
        <p:nvSpPr>
          <p:cNvPr id="75800" name="AutoShape 24"/>
          <p:cNvSpPr>
            <a:spLocks noChangeArrowheads="1"/>
          </p:cNvSpPr>
          <p:nvPr/>
        </p:nvSpPr>
        <p:spPr bwMode="auto">
          <a:xfrm rot="5400000">
            <a:off x="6831013" y="3151187"/>
            <a:ext cx="1295400" cy="479425"/>
          </a:xfrm>
          <a:prstGeom prst="notchedRightArrow">
            <a:avLst>
              <a:gd name="adj1" fmla="val 50000"/>
              <a:gd name="adj2" fmla="val 675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1400" b="1">
                <a:solidFill>
                  <a:srgbClr val="FF0000"/>
                </a:solidFill>
              </a:rPr>
              <a:t>For example</a:t>
            </a:r>
          </a:p>
        </p:txBody>
      </p:sp>
      <p:sp>
        <p:nvSpPr>
          <p:cNvPr id="75802" name="AutoShape 26"/>
          <p:cNvSpPr>
            <a:spLocks noChangeArrowheads="1"/>
          </p:cNvSpPr>
          <p:nvPr/>
        </p:nvSpPr>
        <p:spPr bwMode="auto">
          <a:xfrm rot="-5400000">
            <a:off x="582613" y="2465387"/>
            <a:ext cx="1295400" cy="479425"/>
          </a:xfrm>
          <a:prstGeom prst="notchedRightArrow">
            <a:avLst>
              <a:gd name="adj1" fmla="val 50000"/>
              <a:gd name="adj2" fmla="val 675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1400" b="1">
                <a:solidFill>
                  <a:srgbClr val="FF0000"/>
                </a:solidFill>
              </a:rPr>
              <a:t>For example</a:t>
            </a:r>
          </a:p>
        </p:txBody>
      </p:sp>
      <p:sp>
        <p:nvSpPr>
          <p:cNvPr id="75804" name="AutoShape 28"/>
          <p:cNvSpPr>
            <a:spLocks noChangeArrowheads="1"/>
          </p:cNvSpPr>
          <p:nvPr/>
        </p:nvSpPr>
        <p:spPr bwMode="auto">
          <a:xfrm rot="5400000">
            <a:off x="2884488" y="4941887"/>
            <a:ext cx="1219200" cy="479425"/>
          </a:xfrm>
          <a:prstGeom prst="notchedRightArrow">
            <a:avLst>
              <a:gd name="adj1" fmla="val 50000"/>
              <a:gd name="adj2" fmla="val 6357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1400" b="1">
                <a:solidFill>
                  <a:srgbClr val="FF0000"/>
                </a:solidFill>
              </a:rPr>
              <a:t>For example</a:t>
            </a:r>
          </a:p>
        </p:txBody>
      </p:sp>
      <p:sp>
        <p:nvSpPr>
          <p:cNvPr id="75809" name="Rectangle 33"/>
          <p:cNvSpPr>
            <a:spLocks noChangeArrowheads="1"/>
          </p:cNvSpPr>
          <p:nvPr/>
        </p:nvSpPr>
        <p:spPr bwMode="auto">
          <a:xfrm>
            <a:off x="2133600" y="5791200"/>
            <a:ext cx="28956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1"/>
          <a:lstStyle/>
          <a:p>
            <a:pPr algn="ctr">
              <a:spcBef>
                <a:spcPct val="50000"/>
              </a:spcBef>
            </a:pPr>
            <a:endParaRPr lang="en-US" altLang="zh-CN"/>
          </a:p>
          <a:p>
            <a:pPr algn="ctr">
              <a:spcBef>
                <a:spcPct val="50000"/>
              </a:spcBef>
            </a:pPr>
            <a:r>
              <a:rPr lang="en-US" altLang="zh-CN"/>
              <a:t>Start an exercise program </a:t>
            </a:r>
          </a:p>
          <a:p>
            <a:pPr algn="ctr">
              <a:spcBef>
                <a:spcPct val="50000"/>
              </a:spcBef>
            </a:pPr>
            <a:r>
              <a:rPr lang="en-US" altLang="zh-CN"/>
              <a:t>or eat less fast food.</a:t>
            </a:r>
          </a:p>
          <a:p>
            <a:pPr algn="ctr"/>
            <a:endParaRPr lang="zh-CN" altLang="en-US"/>
          </a:p>
        </p:txBody>
      </p:sp>
      <p:sp>
        <p:nvSpPr>
          <p:cNvPr id="75810" name="Rectangle 34"/>
          <p:cNvSpPr>
            <a:spLocks noChangeArrowheads="1"/>
          </p:cNvSpPr>
          <p:nvPr/>
        </p:nvSpPr>
        <p:spPr bwMode="auto">
          <a:xfrm>
            <a:off x="6096000" y="4038600"/>
            <a:ext cx="2667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u="sng">
                <a:solidFill>
                  <a:srgbClr val="FF0000"/>
                </a:solidFill>
              </a:rPr>
              <a:t>take up</a:t>
            </a:r>
            <a:r>
              <a:rPr lang="en-US" altLang="zh-CN"/>
              <a:t> a hobby like </a:t>
            </a:r>
          </a:p>
          <a:p>
            <a:pPr algn="ctr"/>
            <a:r>
              <a:rPr lang="en-US" altLang="zh-CN"/>
              <a:t>painting or taking photos, </a:t>
            </a:r>
          </a:p>
          <a:p>
            <a:pPr algn="ctr"/>
            <a:r>
              <a:rPr lang="en-US" altLang="zh-CN"/>
              <a:t>or learn to play guitar.</a:t>
            </a:r>
            <a:endParaRPr lang="zh-CN" altLang="en-US"/>
          </a:p>
        </p:txBody>
      </p:sp>
      <p:sp>
        <p:nvSpPr>
          <p:cNvPr id="75811" name="Rectangle 35"/>
          <p:cNvSpPr>
            <a:spLocks noChangeArrowheads="1"/>
          </p:cNvSpPr>
          <p:nvPr/>
        </p:nvSpPr>
        <p:spPr bwMode="auto">
          <a:xfrm>
            <a:off x="381000" y="990600"/>
            <a:ext cx="28956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n-US" altLang="zh-CN"/>
              <a:t>Make a weekly plan </a:t>
            </a:r>
          </a:p>
          <a:p>
            <a:pPr algn="ctr">
              <a:spcBef>
                <a:spcPct val="50000"/>
              </a:spcBef>
            </a:pPr>
            <a:r>
              <a:rPr lang="en-US" altLang="zh-CN"/>
              <a:t>and find more time to study</a:t>
            </a:r>
          </a:p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5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5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5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5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5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5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5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75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75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75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0" grpId="0"/>
      <p:bldP spid="75790" grpId="0" animBg="1"/>
      <p:bldP spid="75791" grpId="0" animBg="1"/>
      <p:bldP spid="75792" grpId="0" animBg="1"/>
      <p:bldP spid="75795" grpId="0" animBg="1"/>
      <p:bldP spid="75800" grpId="0" animBg="1"/>
      <p:bldP spid="75802" grpId="0" animBg="1"/>
      <p:bldP spid="75804" grpId="0" animBg="1"/>
      <p:bldP spid="75809" grpId="0" animBg="1"/>
      <p:bldP spid="75810" grpId="0" animBg="1"/>
      <p:bldP spid="758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2514600" y="457200"/>
            <a:ext cx="4038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/>
              <a:t>Paragraph 3</a:t>
            </a:r>
          </a:p>
        </p:txBody>
      </p:sp>
      <p:sp>
        <p:nvSpPr>
          <p:cNvPr id="76805" name="Text Box 5"/>
          <p:cNvSpPr txBox="1">
            <a:spLocks noChangeArrowheads="1"/>
          </p:cNvSpPr>
          <p:nvPr/>
        </p:nvSpPr>
        <p:spPr bwMode="auto">
          <a:xfrm>
            <a:off x="639763" y="4741863"/>
            <a:ext cx="45720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Char char="n"/>
            </a:pPr>
            <a:r>
              <a:rPr lang="en-US" altLang="zh-CN" sz="3200"/>
              <a:t>Main purpose</a:t>
            </a:r>
          </a:p>
        </p:txBody>
      </p:sp>
      <p:sp>
        <p:nvSpPr>
          <p:cNvPr id="76806" name="Text Box 6"/>
          <p:cNvSpPr txBox="1">
            <a:spLocks noChangeArrowheads="1"/>
          </p:cNvSpPr>
          <p:nvPr/>
        </p:nvSpPr>
        <p:spPr bwMode="auto">
          <a:xfrm>
            <a:off x="838200" y="1265238"/>
            <a:ext cx="48006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Char char="u"/>
            </a:pPr>
            <a:r>
              <a:rPr lang="en-US" altLang="zh-CN" sz="3200"/>
              <a:t>Topic sentence</a:t>
            </a:r>
          </a:p>
        </p:txBody>
      </p:sp>
      <p:sp>
        <p:nvSpPr>
          <p:cNvPr id="76807" name="Text Box 7"/>
          <p:cNvSpPr txBox="1">
            <a:spLocks noChangeArrowheads="1"/>
          </p:cNvSpPr>
          <p:nvPr/>
        </p:nvSpPr>
        <p:spPr bwMode="auto">
          <a:xfrm>
            <a:off x="609600" y="5562600"/>
            <a:ext cx="83058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Char char="n"/>
            </a:pPr>
            <a:r>
              <a:rPr lang="en-US" altLang="zh-CN" sz="3200"/>
              <a:t>To question the idea of making resolutions</a:t>
            </a:r>
          </a:p>
        </p:txBody>
      </p:sp>
      <p:sp>
        <p:nvSpPr>
          <p:cNvPr id="76808" name="Text Box 8"/>
          <p:cNvSpPr txBox="1">
            <a:spLocks noChangeArrowheads="1"/>
          </p:cNvSpPr>
          <p:nvPr/>
        </p:nvSpPr>
        <p:spPr bwMode="auto">
          <a:xfrm>
            <a:off x="854075" y="1993900"/>
            <a:ext cx="6705600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Char char="u"/>
            </a:pPr>
            <a:r>
              <a:rPr lang="en-US" altLang="zh-CN" sz="3200"/>
              <a:t>Although there are differences, most resolutions 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zh-CN" sz="3200" b="1" u="sng">
                <a:solidFill>
                  <a:srgbClr val="FF0000"/>
                </a:solidFill>
              </a:rPr>
              <a:t>have</a:t>
            </a:r>
            <a:r>
              <a:rPr lang="en-US" altLang="zh-CN" sz="3200" b="1" u="sng"/>
              <a:t> </a:t>
            </a:r>
            <a:r>
              <a:rPr lang="en-US" altLang="zh-CN" sz="3200" b="1" u="sng">
                <a:solidFill>
                  <a:srgbClr val="FF0000"/>
                </a:solidFill>
              </a:rPr>
              <a:t>one thing in common</a:t>
            </a:r>
            <a:r>
              <a:rPr lang="en-US" altLang="zh-CN" sz="3200" b="1" u="sng"/>
              <a:t>.</a:t>
            </a:r>
            <a:r>
              <a:rPr lang="en-US" altLang="zh-CN" sz="32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6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6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6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6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4" grpId="0"/>
      <p:bldP spid="76805" grpId="0"/>
      <p:bldP spid="76806" grpId="0"/>
      <p:bldP spid="76807" grpId="0"/>
      <p:bldP spid="7680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762000" y="175260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zh-CN" sz="2400"/>
              <a:t>What is the one thing in common for most resolutions?</a:t>
            </a:r>
          </a:p>
        </p:txBody>
      </p:sp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762000" y="2743200"/>
            <a:ext cx="678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zh-CN" sz="2400"/>
              <a:t>Why do people hardly keep the resolutions?</a:t>
            </a:r>
          </a:p>
        </p:txBody>
      </p:sp>
      <p:sp>
        <p:nvSpPr>
          <p:cNvPr id="77835" name="Rectangle 11"/>
          <p:cNvSpPr>
            <a:spLocks noChangeArrowheads="1"/>
          </p:cNvSpPr>
          <p:nvPr/>
        </p:nvSpPr>
        <p:spPr bwMode="auto">
          <a:xfrm>
            <a:off x="762000" y="2212975"/>
            <a:ext cx="551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en-US" altLang="zh-CN" sz="2400" b="1">
                <a:solidFill>
                  <a:srgbClr val="FF0000"/>
                </a:solidFill>
              </a:rPr>
              <a:t>people hardly keep the resolutions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77837" name="Oval 13"/>
          <p:cNvSpPr>
            <a:spLocks noChangeArrowheads="1"/>
          </p:cNvSpPr>
          <p:nvPr/>
        </p:nvSpPr>
        <p:spPr bwMode="auto">
          <a:xfrm>
            <a:off x="2895600" y="3200400"/>
            <a:ext cx="18288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400" b="1">
                <a:solidFill>
                  <a:srgbClr val="FF0000"/>
                </a:solidFill>
              </a:rPr>
              <a:t>reasons</a:t>
            </a:r>
          </a:p>
        </p:txBody>
      </p:sp>
      <p:sp>
        <p:nvSpPr>
          <p:cNvPr id="77838" name="AutoShape 14"/>
          <p:cNvSpPr>
            <a:spLocks noChangeArrowheads="1"/>
          </p:cNvSpPr>
          <p:nvPr/>
        </p:nvSpPr>
        <p:spPr bwMode="auto">
          <a:xfrm>
            <a:off x="1371600" y="4191000"/>
            <a:ext cx="1676400" cy="457200"/>
          </a:xfrm>
          <a:prstGeom prst="wedgeRoundRectCallout">
            <a:avLst>
              <a:gd name="adj1" fmla="val 53787"/>
              <a:gd name="adj2" fmla="val -106597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zh-CN" b="1">
                <a:solidFill>
                  <a:srgbClr val="FF0000"/>
                </a:solidFill>
              </a:rPr>
              <a:t>reason 1</a:t>
            </a:r>
          </a:p>
        </p:txBody>
      </p:sp>
      <p:sp>
        <p:nvSpPr>
          <p:cNvPr id="77840" name="AutoShape 16"/>
          <p:cNvSpPr>
            <a:spLocks noChangeArrowheads="1"/>
          </p:cNvSpPr>
          <p:nvPr/>
        </p:nvSpPr>
        <p:spPr bwMode="auto">
          <a:xfrm>
            <a:off x="4876800" y="4114800"/>
            <a:ext cx="1676400" cy="381000"/>
          </a:xfrm>
          <a:prstGeom prst="wedgeRoundRectCallout">
            <a:avLst>
              <a:gd name="adj1" fmla="val -62690"/>
              <a:gd name="adj2" fmla="val -161250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zh-CN" b="1">
                <a:solidFill>
                  <a:srgbClr val="FF0000"/>
                </a:solidFill>
              </a:rPr>
              <a:t>reason2</a:t>
            </a:r>
          </a:p>
        </p:txBody>
      </p:sp>
      <p:sp>
        <p:nvSpPr>
          <p:cNvPr id="77841" name="AutoShape 17"/>
          <p:cNvSpPr>
            <a:spLocks noChangeArrowheads="1"/>
          </p:cNvSpPr>
          <p:nvPr/>
        </p:nvSpPr>
        <p:spPr bwMode="auto">
          <a:xfrm>
            <a:off x="5943600" y="5562600"/>
            <a:ext cx="2971800" cy="838200"/>
          </a:xfrm>
          <a:prstGeom prst="wedgeRoundRectCallout">
            <a:avLst>
              <a:gd name="adj1" fmla="val -51389"/>
              <a:gd name="adj2" fmla="val -175000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altLang="zh-CN" sz="2400" b="1"/>
              <a:t>People just forget about them.</a:t>
            </a:r>
          </a:p>
          <a:p>
            <a:pPr algn="ctr"/>
            <a:endParaRPr lang="zh-CN" altLang="en-US" sz="2400" b="1"/>
          </a:p>
        </p:txBody>
      </p:sp>
      <p:sp>
        <p:nvSpPr>
          <p:cNvPr id="77843" name="AutoShape 19"/>
          <p:cNvSpPr>
            <a:spLocks noChangeArrowheads="1"/>
          </p:cNvSpPr>
          <p:nvPr/>
        </p:nvSpPr>
        <p:spPr bwMode="auto">
          <a:xfrm>
            <a:off x="304800" y="5486400"/>
            <a:ext cx="3657600" cy="1143000"/>
          </a:xfrm>
          <a:prstGeom prst="wedgeRoundRectCallout">
            <a:avLst>
              <a:gd name="adj1" fmla="val -4773"/>
              <a:gd name="adj2" fmla="val -128611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zh-CN" sz="2400"/>
              <a:t>The resolution may be too difficult to keep.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7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7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7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7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7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7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9" grpId="0"/>
      <p:bldP spid="77830" grpId="0"/>
      <p:bldP spid="77835" grpId="0"/>
      <p:bldP spid="77837" grpId="0" animBg="1"/>
      <p:bldP spid="77838" grpId="0" animBg="1"/>
      <p:bldP spid="77840" grpId="0" animBg="1"/>
      <p:bldP spid="77841" grpId="0" animBg="1"/>
      <p:bldP spid="77843" grpId="0" animBg="1"/>
    </p:bldLst>
  </p:timing>
</p:sld>
</file>

<file path=ppt/theme/theme1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上海Nordri专业商务幻灯演示设计">
  <a:themeElements>
    <a:clrScheme name="上海Nordri专业商务幻灯演示设计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000000"/>
      </a:folHlink>
    </a:clrScheme>
    <a:fontScheme name="上海Nordri专业商务幻灯演示设计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上海Nordri专业商务幻灯演示设计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1347</TotalTime>
  <Words>961</Words>
  <Application>Microsoft Office PowerPoint</Application>
  <PresentationFormat>全屏显示(4:3)</PresentationFormat>
  <Paragraphs>197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2" baseType="lpstr">
      <vt:lpstr>Arial</vt:lpstr>
      <vt:lpstr>宋体</vt:lpstr>
      <vt:lpstr>Calibri</vt:lpstr>
      <vt:lpstr>Verdana</vt:lpstr>
      <vt:lpstr>Wingdings</vt:lpstr>
      <vt:lpstr>Times New Roman</vt:lpstr>
      <vt:lpstr>1_默认设计模板</vt:lpstr>
      <vt:lpstr>上海Nordri专业商务幻灯演示设计</vt:lpstr>
      <vt:lpstr>PowerPoint 演示文稿</vt:lpstr>
      <vt:lpstr>PowerPoint 演示文稿</vt:lpstr>
      <vt:lpstr>resolution</vt:lpstr>
      <vt:lpstr>Paragraph 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Language Points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92</cp:revision>
  <cp:lastPrinted>1601-01-01T00:00:00Z</cp:lastPrinted>
  <dcterms:created xsi:type="dcterms:W3CDTF">1601-01-01T00:00:00Z</dcterms:created>
  <dcterms:modified xsi:type="dcterms:W3CDTF">2015-08-12T06:40:36Z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